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349" r:id="rId4"/>
    <p:sldId id="350" r:id="rId5"/>
    <p:sldId id="351" r:id="rId6"/>
    <p:sldId id="352" r:id="rId7"/>
    <p:sldId id="315" r:id="rId8"/>
    <p:sldId id="264" r:id="rId9"/>
    <p:sldId id="263" r:id="rId10"/>
    <p:sldId id="265" r:id="rId11"/>
    <p:sldId id="266" r:id="rId12"/>
    <p:sldId id="267" r:id="rId13"/>
    <p:sldId id="268" r:id="rId14"/>
    <p:sldId id="276" r:id="rId15"/>
    <p:sldId id="323" r:id="rId16"/>
    <p:sldId id="272" r:id="rId17"/>
    <p:sldId id="324" r:id="rId18"/>
    <p:sldId id="271" r:id="rId19"/>
    <p:sldId id="325" r:id="rId20"/>
    <p:sldId id="334" r:id="rId21"/>
    <p:sldId id="335" r:id="rId22"/>
    <p:sldId id="326" r:id="rId23"/>
    <p:sldId id="273" r:id="rId24"/>
    <p:sldId id="336" r:id="rId25"/>
    <p:sldId id="274" r:id="rId26"/>
    <p:sldId id="337" r:id="rId27"/>
    <p:sldId id="275" r:id="rId28"/>
    <p:sldId id="327" r:id="rId29"/>
    <p:sldId id="345" r:id="rId30"/>
    <p:sldId id="328" r:id="rId31"/>
    <p:sldId id="329" r:id="rId32"/>
    <p:sldId id="330" r:id="rId33"/>
    <p:sldId id="331" r:id="rId34"/>
    <p:sldId id="333" r:id="rId35"/>
    <p:sldId id="338" r:id="rId36"/>
    <p:sldId id="277" r:id="rId37"/>
    <p:sldId id="278" r:id="rId38"/>
    <p:sldId id="339" r:id="rId39"/>
    <p:sldId id="340" r:id="rId40"/>
    <p:sldId id="341" r:id="rId41"/>
    <p:sldId id="346" r:id="rId42"/>
    <p:sldId id="347" r:id="rId43"/>
    <p:sldId id="348" r:id="rId44"/>
    <p:sldId id="284" r:id="rId45"/>
    <p:sldId id="355" r:id="rId46"/>
    <p:sldId id="356" r:id="rId47"/>
    <p:sldId id="358" r:id="rId48"/>
    <p:sldId id="354" r:id="rId49"/>
    <p:sldId id="285" r:id="rId50"/>
    <p:sldId id="286" r:id="rId51"/>
    <p:sldId id="342" r:id="rId52"/>
    <p:sldId id="343" r:id="rId53"/>
    <p:sldId id="353" r:id="rId54"/>
    <p:sldId id="288" r:id="rId55"/>
    <p:sldId id="289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is" initials="WL" lastIdx="1" clrIdx="0">
    <p:extLst>
      <p:ext uri="{19B8F6BF-5375-455C-9EA6-DF929625EA0E}">
        <p15:presenceInfo xmlns:p15="http://schemas.microsoft.com/office/powerpoint/2012/main" userId="Wat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33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65" autoAdjust="0"/>
  </p:normalViewPr>
  <p:slideViewPr>
    <p:cSldViewPr snapToGrid="0">
      <p:cViewPr varScale="1">
        <p:scale>
          <a:sx n="64" d="100"/>
          <a:sy n="64" d="100"/>
        </p:scale>
        <p:origin x="134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7CD94-9BF9-4DEB-9B94-011542B51D9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B2BE1-FBC5-4027-AE9E-DE7C3805E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8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3CE38E39-3B18-403A-8F04-924499621B65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8CAA77A0-5D1C-4C8E-B816-CF29BDFEBA90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2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5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AFC7C5B8-6365-4179-8CDC-2FB7D1B14A4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347BAFD-86AC-445D-AE6E-4D9EBAFD780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F85196E0-88DD-47FF-B7ED-90B8B14BF97D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F85196E0-88DD-47FF-B7ED-90B8B14BF97D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13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52F0BDD1-D743-42F0-96CC-0B86FF13D4A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52F0BDD1-D743-42F0-96CC-0B86FF13D4A0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380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96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60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1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2EDA8AE4-88D0-46C1-B56D-016674701F84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</a:t>
            </a:fld>
            <a:endParaRPr lang="en-US" smtClean="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DF12857C-62EA-4107-B0E0-016AE78632FE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58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4A4C2B82-09D8-4837-A3C3-246332F093E1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1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672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21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6AEE8A61-5FC2-406A-86AA-F84406CFB6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27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21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0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F8FCD3BE-AA96-43D1-9428-CB48010FB55F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</a:t>
            </a:fld>
            <a:endParaRPr lang="en-US" smtClean="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39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40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63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46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501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4AE4853-804B-4D9C-8089-2CD9BA442ECB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47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249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30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49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2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78D133A9-9CEF-4051-9309-4F4BF4001C99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</a:t>
            </a:fld>
            <a:endParaRPr lang="en-US" smtClean="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786" y="695134"/>
            <a:ext cx="4847549" cy="342679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52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28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53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28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54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F4AFC7E-8C35-4C1B-A9C7-441CE66EE2C6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55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062C7233-8C9A-4F6D-889E-4F352AFA41D2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6</a:t>
            </a:fld>
            <a:endParaRPr lang="en-US" smtClean="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786" y="695134"/>
            <a:ext cx="4847549" cy="342679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D172779-8A8C-4855-81CA-0D02C353A3A8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8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209" y="8686460"/>
            <a:ext cx="2975352" cy="45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>
              <a:buClrTx/>
              <a:buFontTx/>
              <a:buNone/>
            </a:pPr>
            <a:fld id="{E023BBC7-7502-42C5-A475-C1D1EAA31332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algn="r" eaLnBrk="1">
                <a:buClrTx/>
                <a:buFontTx/>
                <a:buNone/>
              </a:pPr>
              <a:t>8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88E2E020-8381-47B4-A0F6-45FE19475143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9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AAC14B65-9D50-4498-92D8-48C55D4CB213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10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04550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05377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06204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07032" indent="-200414" defTabSz="40082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20473EE-7ED5-434C-9594-5B09A288BB0C}" type="slidenum">
              <a:rPr lang="en-US" smtClean="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rPr>
              <a:pPr eaLnBrk="1"/>
              <a:t>11</a:t>
            </a:fld>
            <a:endParaRPr lang="en-US">
              <a:solidFill>
                <a:srgbClr val="000000"/>
              </a:solidFill>
              <a:latin typeface="Times New Roman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5536" cy="411378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9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2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2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4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7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8268D-9105-4FD4-8FFD-224C4B341012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EA9A3-C448-40D0-9FC9-5EC112A0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5" t="6897" r="4400" b="6759"/>
          <a:stretch/>
        </p:blipFill>
        <p:spPr bwMode="auto">
          <a:xfrm>
            <a:off x="0" y="304800"/>
            <a:ext cx="9131292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446" y="3124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5300" b="1" dirty="0">
                <a:latin typeface="TH Sarabun New" pitchFamily="34" charset="-34"/>
                <a:cs typeface="TH Sarabun New" pitchFamily="34" charset="-34"/>
              </a:rPr>
            </a:br>
            <a:r>
              <a:rPr lang="en-US" sz="8900" b="1" dirty="0" smtClean="0">
                <a:latin typeface="TH Sarabun New" pitchFamily="34" charset="-34"/>
                <a:cs typeface="TH Sarabun New" pitchFamily="34" charset="-34"/>
              </a:rPr>
              <a:t>Arduino Workshop</a:t>
            </a:r>
            <a:r>
              <a:rPr lang="en-US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dirty="0">
                <a:latin typeface="TH Sarabun New" pitchFamily="34" charset="-34"/>
                <a:cs typeface="TH Sarabun New" pitchFamily="34" charset="-34"/>
              </a:rPr>
            </a:br>
            <a:r>
              <a:rPr lang="en-US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dirty="0">
                <a:latin typeface="TH Sarabun New" pitchFamily="34" charset="-34"/>
                <a:cs typeface="TH Sarabun New" pitchFamily="34" charset="-34"/>
              </a:rPr>
            </a:br>
            <a:r>
              <a:rPr lang="en-US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dirty="0">
                <a:latin typeface="TH Sarabun New" pitchFamily="34" charset="-34"/>
                <a:cs typeface="TH Sarabun New" pitchFamily="34" charset="-34"/>
              </a:rPr>
            </a:br>
            <a:r>
              <a:rPr lang="th-TH" sz="4900" b="1" dirty="0" smtClean="0">
                <a:latin typeface="TH Sarabun New" pitchFamily="34" charset="-34"/>
                <a:cs typeface="TH Sarabun New" pitchFamily="34" charset="-34"/>
              </a:rPr>
              <a:t>วาธิส </a:t>
            </a:r>
            <a:r>
              <a:rPr lang="th-TH" sz="4900" b="1" dirty="0">
                <a:latin typeface="TH Sarabun New" pitchFamily="34" charset="-34"/>
                <a:cs typeface="TH Sarabun New" pitchFamily="34" charset="-34"/>
              </a:rPr>
              <a:t>ลีลาภัทร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sz="4000" dirty="0">
                <a:latin typeface="TH Sarabun New" pitchFamily="34" charset="-34"/>
                <a:cs typeface="TH Sarabun New" pitchFamily="34" charset="-34"/>
              </a:rPr>
            </a:br>
            <a:r>
              <a:rPr lang="th-TH" sz="4000" b="1" dirty="0">
                <a:latin typeface="TH Sarabun New" pitchFamily="34" charset="-34"/>
                <a:cs typeface="TH Sarabun New" pitchFamily="34" charset="-34"/>
              </a:rPr>
              <a:t>ภาควิชาวิศวกรรมคอมพิวเตอร์ คณะวิศวกรรมศาสตร์</a:t>
            </a:r>
            <a:br>
              <a:rPr lang="th-TH" sz="4000" b="1" dirty="0">
                <a:latin typeface="TH Sarabun New" pitchFamily="34" charset="-34"/>
                <a:cs typeface="TH Sarabun New" pitchFamily="34" charset="-34"/>
              </a:rPr>
            </a:br>
            <a:r>
              <a:rPr lang="th-TH" sz="4000" b="1" dirty="0">
                <a:latin typeface="TH Sarabun New" pitchFamily="34" charset="-34"/>
                <a:cs typeface="TH Sarabun New" pitchFamily="34" charset="-34"/>
              </a:rPr>
              <a:t>มหาวิทยาลัยขอนแก่น</a:t>
            </a:r>
            <a:endParaRPr lang="en-US" sz="4000" b="1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20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381601" y="1752664"/>
            <a:ext cx="8533440" cy="3914914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</a:t>
            </a:r>
            <a:r>
              <a:rPr lang="th-TH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บรรทัดหมายเหตุ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ใช้ย่อหน้าแสดงลำดับชั้นของโครงสร้างโปรแกรม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the loop function runs over and over again forever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   // turn the LED on (HIGH is the voltage level)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(1000);                       		</a:t>
            </a:r>
            <a:r>
              <a:rPr lang="th-TH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wait for a second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LED_BUILTIN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    // turn the LED off by making the voltage LOW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(1000);                       		</a:t>
            </a:r>
            <a:r>
              <a:rPr lang="th-TH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//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wait for a second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463681" y="1067153"/>
            <a:ext cx="1829339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b="1" dirty="0" smtClean="0">
                <a:solidFill>
                  <a:srgbClr val="FF0000"/>
                </a:solidFill>
              </a:rPr>
              <a:t>ตัวอย่างโปรแกรม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426652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3200400" y="18107"/>
            <a:ext cx="219963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681120" y="2514600"/>
            <a:ext cx="7853280" cy="440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กำหนดหน้าที่ของดิจิทัลพอร์ท โดย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input 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จะเป็นการรับ และ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output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จะเป็นการส่ง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ขาสัญญาณของ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Node MCU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8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INPUT, OUTPUT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2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883" y="804687"/>
            <a:ext cx="796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ดิจิทัลพอร์ททำหน้าที่รับหรือส่งสัญญาณดิจิทัล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(“0”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“1”)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 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ระดับแรงดัน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โวลท์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โวลท์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ใช้คำสั่ง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เพื่อกำหนดว่าจะให้พอร์ททำหน้าที่รับหรือส่ง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10798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451440" y="838200"/>
            <a:ext cx="8241120" cy="618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เป็นการส่งข้อมูลออกทางดิจิทัลพอร์ทที่กำหนด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หมายเลขขาที่ต้องการส่ง</a:t>
            </a: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(หมายเลข </a:t>
            </a:r>
            <a:r>
              <a:rPr lang="en-US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GPIO) 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HIGH (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ปล่อยแรงดัน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5V)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LOW (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ปล่อยแรงดัน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0V)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219200" y="76200"/>
            <a:ext cx="7151309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 (ส่ง) ข้อมูลออกทางดิจิทัลพอร์ท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48454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441" y="838169"/>
            <a:ext cx="8241120" cy="618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คำอธิบาย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เป็นการรับข้อมูลเข้าทางดิจิทัลพอร์ทที่กำหนด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36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Parameters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3600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ขา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หมายเลขขาที่ต้องการส่ง</a:t>
            </a: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en-US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(หมายเลข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GPIO)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ค่าส่งกลับ</a:t>
            </a:r>
            <a:endParaRPr lang="en-US" sz="36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HIGH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5V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ที่ขา หรือ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    </a:t>
            </a:r>
            <a:r>
              <a:rPr lang="en-US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</a:t>
            </a: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ถ้ามีแรงดัน </a:t>
            </a: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0V </a:t>
            </a:r>
            <a:r>
              <a:rPr lang="th-TH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ที่ขา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219200" y="76200"/>
            <a:ext cx="688040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 (รับ) ข้อมูลเข้าทางดิจิทัลพอร์ท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6087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2667000" y="0"/>
            <a:ext cx="3504477" cy="92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การสื่อสารกับ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51440" y="770498"/>
            <a:ext cx="8241120" cy="544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คำสั่ง </a:t>
            </a:r>
            <a:r>
              <a:rPr lang="en-US" sz="1600" b="1" dirty="0" err="1">
                <a:solidFill>
                  <a:srgbClr val="000000"/>
                </a:solidFill>
                <a:cs typeface="TH Sarabun New" panose="020B0500040200020003"/>
              </a:rPr>
              <a:t>Serial.print</a:t>
            </a:r>
            <a:r>
              <a:rPr lang="en-US" sz="1600" b="1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และ </a:t>
            </a:r>
            <a:r>
              <a:rPr lang="en-US" sz="1600" b="1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b="1" dirty="0">
                <a:solidFill>
                  <a:srgbClr val="000000"/>
                </a:solidFill>
                <a:cs typeface="TH Sarabun New" panose="020B0500040200020003"/>
              </a:rPr>
              <a:t>()</a:t>
            </a: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ใช้ส่งข้อมูล (ข้อความหรือตัวเลข) จาก 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Node MCU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มาแสดงผลใน 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Serial monitor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ของ 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Arduino IDE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จะต้องใช้ร่วมกับคำสั่ง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เสมอ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 smtClean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endParaRPr lang="th-TH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					</a:t>
            </a:r>
            <a:r>
              <a:rPr lang="en-US" sz="2400" b="1" dirty="0" err="1">
                <a:solidFill>
                  <a:schemeClr val="accent2"/>
                </a:solidFill>
                <a:cs typeface="TH Sarabun New" panose="020B0500040200020003"/>
              </a:rPr>
              <a:t>Serial.begin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(9600)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				</a:t>
            </a:r>
            <a:r>
              <a:rPr lang="en-US" sz="2400" b="1" dirty="0" err="1">
                <a:solidFill>
                  <a:schemeClr val="accent2"/>
                </a:solidFill>
                <a:cs typeface="TH Sarabun New" panose="020B0500040200020003"/>
              </a:rPr>
              <a:t>Serial.println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ข้อมูล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)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 หรือ </a:t>
            </a:r>
            <a:r>
              <a:rPr lang="en-US" sz="2400" b="1" dirty="0" err="1">
                <a:solidFill>
                  <a:schemeClr val="accent2"/>
                </a:solidFill>
                <a:cs typeface="TH Sarabun New" panose="020B0500040200020003"/>
              </a:rPr>
              <a:t>Serial.print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ข้อมูล)</a:t>
            </a:r>
            <a:endParaRPr lang="en-US" sz="24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b="1" dirty="0">
                <a:solidFill>
                  <a:schemeClr val="accent2"/>
                </a:solidFill>
                <a:cs typeface="TH Sarabun New" panose="020B0500040200020003"/>
              </a:rPr>
              <a:t>	</a:t>
            </a: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("Hello!,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("world");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("3x7 =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(3*7);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8321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2667000" y="0"/>
            <a:ext cx="3504477" cy="92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การสื่อสารกับ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51440" y="770498"/>
            <a:ext cx="824112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คำสั่ง </a:t>
            </a:r>
            <a:r>
              <a:rPr lang="en-US" sz="1600" b="1" dirty="0" err="1">
                <a:solidFill>
                  <a:srgbClr val="000000"/>
                </a:solidFill>
                <a:cs typeface="TH Sarabun New" panose="020B0500040200020003"/>
              </a:rPr>
              <a:t>Serial.read</a:t>
            </a:r>
            <a:r>
              <a:rPr lang="en-US" sz="1600" b="1" dirty="0">
                <a:solidFill>
                  <a:srgbClr val="000000"/>
                </a:solidFill>
                <a:cs typeface="TH Sarabun New" panose="020B0500040200020003"/>
              </a:rPr>
              <a:t>()</a:t>
            </a: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ใช้รับข้อมูลจาก 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Node MCU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โดยจะต้องใช้ร่วมกับคำสั่ง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Serial.available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 </a:t>
            </a: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เสมอ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				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ตัวแปร 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= </a:t>
            </a:r>
            <a:r>
              <a:rPr lang="en-US" sz="2400" b="1" dirty="0" err="1">
                <a:solidFill>
                  <a:schemeClr val="accent2"/>
                </a:solidFill>
                <a:cs typeface="TH Sarabun New" panose="020B0500040200020003"/>
              </a:rPr>
              <a:t>Serial.read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b="1" dirty="0">
                <a:solidFill>
                  <a:schemeClr val="accent2"/>
                </a:solidFill>
                <a:cs typeface="TH Sarabun New" panose="020B0500040200020003"/>
              </a:rPr>
              <a:t>	</a:t>
            </a: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int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x;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if(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Serial.available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 &gt; 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  		x =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Serial.read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 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("You sent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  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(x, DEC);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819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85800" y="533400"/>
            <a:ext cx="8241120" cy="606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000000"/>
                </a:solidFill>
                <a:cs typeface="TH Sarabun New" panose="020B0500040200020003"/>
              </a:rPr>
              <a:t>if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ใช้เลือกการทำงานตามเงื่อนไขที่กำหนด โดยเงื่อนไขจะมีค่าเป็น จริง หรือ เท็จ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u="sng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u="sng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if (</a:t>
            </a:r>
            <a:r>
              <a:rPr lang="th-TH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เงื่อนไข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  			</a:t>
            </a:r>
            <a:r>
              <a:rPr lang="th-TH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คำสั่ง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cs typeface="TH Sarabun New" panose="020B0500040200020003"/>
              </a:rPr>
              <a:t>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u="sng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000" b="1" u="sng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if (Pin7 == HIGH)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(LEDpin1, HIGH);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else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(LEDpin1, LOW);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}</a:t>
            </a:r>
          </a:p>
        </p:txBody>
      </p:sp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5486400" y="2362200"/>
            <a:ext cx="2972160" cy="340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if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1</a:t>
            </a: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1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}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else if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2</a:t>
            </a:r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) {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2</a:t>
            </a:r>
          </a:p>
          <a:p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}</a:t>
            </a:r>
            <a:endParaRPr lang="en-US" sz="2400" b="1" dirty="0">
              <a:solidFill>
                <a:srgbClr val="C00000"/>
              </a:solidFill>
              <a:cs typeface="TH Sarabun New" panose="020B0500040200020003"/>
            </a:endParaRP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else {</a:t>
            </a: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   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3</a:t>
            </a:r>
            <a:endParaRPr lang="en-US" sz="2400" b="1" dirty="0">
              <a:solidFill>
                <a:srgbClr val="C00000"/>
              </a:solidFill>
              <a:cs typeface="TH Sarabun New" panose="020B0500040200020003"/>
            </a:endParaRPr>
          </a:p>
          <a:p>
            <a:r>
              <a:rPr lang="en-US" sz="2400" b="1" dirty="0">
                <a:solidFill>
                  <a:srgbClr val="C00000"/>
                </a:solidFill>
                <a:cs typeface="TH Sarabun New" panose="020B0500040200020003"/>
              </a:rPr>
              <a:t>}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780194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027645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85800" y="533400"/>
            <a:ext cx="8241120" cy="649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b="1" dirty="0">
                <a:solidFill>
                  <a:srgbClr val="000000"/>
                </a:solidFill>
                <a:cs typeface="TH Sarabun New" panose="020B0500040200020003"/>
              </a:rPr>
              <a:t>การกำหนดเงื่อนไข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เงื่อนไขจะต้องมีค่าเป็น จริง หรือ เท็จ เท่านั้น 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ลักษณะของเงื่อนไขจะเป็นการเปรียบเทียบว่า </a:t>
            </a: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เท่ากับ			ใช้สัญลักษณ์		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==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ไม่เท่ากับ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!=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มากกว่า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&gt;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มากกว่าหรือเท่ากับ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&gt;=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น้อยกว่า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 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&lt;	</a:t>
            </a:r>
            <a:endParaRPr lang="th-TH" sz="2000" dirty="0">
              <a:solidFill>
                <a:srgbClr val="000000"/>
              </a:solidFill>
              <a:cs typeface="TH Sarabun New" panose="020B0500040200020003"/>
            </a:endParaRPr>
          </a:p>
          <a:p>
            <a:pPr marL="1257300" lvl="2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น้อยกว่าหรือเท่ากับ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 ใช้สัญลักษณ์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		&lt;=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เงื่อนไขสามารถมีได้มากกว่า 1 โดยใช้ตัวเชื่อม และ (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&amp;&amp;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)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, 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หรือ (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||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)</a:t>
            </a:r>
            <a:r>
              <a:rPr lang="en-US" sz="2000" dirty="0">
                <a:solidFill>
                  <a:srgbClr val="000000"/>
                </a:solidFill>
                <a:cs typeface="TH Sarabun New" panose="020B0500040200020003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if (</a:t>
            </a:r>
            <a:r>
              <a:rPr lang="en-US" sz="1600" b="1" dirty="0" err="1">
                <a:solidFill>
                  <a:srgbClr val="FF3399"/>
                </a:solidFill>
                <a:cs typeface="TH Sarabun New" panose="020B0500040200020003"/>
              </a:rPr>
              <a:t>i</a:t>
            </a:r>
            <a:r>
              <a:rPr lang="en-US" sz="1600" b="1" dirty="0">
                <a:solidFill>
                  <a:srgbClr val="FF3399"/>
                </a:solidFill>
                <a:cs typeface="TH Sarabun New" panose="020B0500040200020003"/>
              </a:rPr>
              <a:t> &gt;= 0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(LEDpin1, HIGH);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else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	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(LEDpin1, LOW);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if(</a:t>
            </a:r>
            <a:r>
              <a:rPr lang="en-US" sz="1600" b="1" dirty="0">
                <a:solidFill>
                  <a:srgbClr val="0000FF"/>
                </a:solidFill>
                <a:cs typeface="TH Sarabun New" panose="020B0500040200020003"/>
              </a:rPr>
              <a:t>x &lt;= 10 &amp;&amp; x &gt; 0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if(</a:t>
            </a:r>
            <a:r>
              <a:rPr lang="en-US" sz="1600" b="1" dirty="0">
                <a:solidFill>
                  <a:srgbClr val="FF0000"/>
                </a:solidFill>
                <a:cs typeface="TH Sarabun New" panose="020B0500040200020003"/>
              </a:rPr>
              <a:t>number == -1 || status != 1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if(</a:t>
            </a:r>
            <a:r>
              <a:rPr lang="en-US" sz="1600" b="1" dirty="0">
                <a:solidFill>
                  <a:srgbClr val="008000"/>
                </a:solidFill>
                <a:cs typeface="TH Sarabun New" panose="020B0500040200020003"/>
              </a:rPr>
              <a:t>a == 1 &amp;&amp; b == 2 &amp;&amp; c == 3 || c == 4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dirty="0">
              <a:solidFill>
                <a:srgbClr val="000000"/>
              </a:solidFill>
              <a:cs typeface="TH Sarabun New" panose="020B0500040200020003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87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600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cs typeface="TH Sarabun New" panose="020B0500040200020003"/>
              </a:rPr>
              <a:t>for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000" dirty="0">
                <a:solidFill>
                  <a:srgbClr val="000000"/>
                </a:solidFill>
                <a:cs typeface="TH Sarabun New" panose="020B0500040200020003"/>
              </a:rPr>
              <a:t>เป็นคำสั่งเพื่อให้กลุ่มคำสั่งที่กำหนดถูกทำงานวนซ้ำตามจำนวนครั้งที่กำหนด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6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รูปแบบ</a:t>
            </a:r>
            <a:endParaRPr lang="en-US" sz="2000" b="1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		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for (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ค่าเริ่มต้น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;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เงื่อนไข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; 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การเพิ่มค่า</a:t>
            </a: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  					</a:t>
            </a:r>
            <a:r>
              <a:rPr lang="th-TH" sz="2400" b="1" dirty="0">
                <a:solidFill>
                  <a:schemeClr val="accent2"/>
                </a:solidFill>
                <a:cs typeface="TH Sarabun New" panose="020B0500040200020003"/>
              </a:rPr>
              <a:t>คำสั่ง</a:t>
            </a:r>
            <a:endParaRPr lang="en-US" sz="2400" b="1" dirty="0">
              <a:solidFill>
                <a:schemeClr val="accent2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chemeClr val="accent2"/>
                </a:solidFill>
                <a:cs typeface="TH Sarabun New" panose="020B0500040200020003"/>
              </a:rPr>
              <a:t>		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b="1" dirty="0">
                <a:solidFill>
                  <a:srgbClr val="000000"/>
                </a:solidFill>
                <a:cs typeface="TH Sarabun New" panose="020B0500040200020003"/>
              </a:rPr>
              <a:t>ตัวอย่าง</a:t>
            </a:r>
            <a:endParaRPr lang="en-US" sz="20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	int Count = 0; 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int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(9600);</a:t>
            </a:r>
            <a:endParaRPr lang="th-TH" sz="16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16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for (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&lt; 5; 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	</a:t>
            </a:r>
            <a:r>
              <a:rPr lang="en-US" sz="16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(Count);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    			Count = Count+2;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  <a:cs typeface="TH Sarabun New" panose="020B0500040200020003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293351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452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จากตัวอย่าง</a:t>
            </a: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for (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 = 0; 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 &lt; 5; </a:t>
            </a:r>
            <a:r>
              <a:rPr lang="en-US" sz="2400" b="1" dirty="0" err="1">
                <a:solidFill>
                  <a:srgbClr val="FF0000"/>
                </a:solidFill>
                <a:cs typeface="TH Sarabun New" panose="020B0500040200020003"/>
              </a:rPr>
              <a:t>i</a:t>
            </a:r>
            <a:r>
              <a:rPr lang="en-US" sz="2400" b="1" dirty="0">
                <a:solidFill>
                  <a:srgbClr val="FF0000"/>
                </a:solidFill>
                <a:cs typeface="TH Sarabun New" panose="020B0500040200020003"/>
              </a:rPr>
              <a:t>++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				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(Count);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   			Count = Count+2;</a:t>
            </a: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			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}</a:t>
            </a: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= 0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เป็นค่าเริ่มต้น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&lt;= 10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เป็นเงื่อนไข</a:t>
            </a:r>
            <a:endParaRPr lang="en-US" sz="2400" dirty="0">
              <a:solidFill>
                <a:srgbClr val="000000"/>
              </a:solidFill>
              <a:cs typeface="TH Sarabun New" panose="020B0500040200020003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++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เป็นการเพิ่มค่าให้กับตัวแปร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โดย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</a:rPr>
              <a:t>++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 = i+1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ตัวแปร </a:t>
            </a:r>
            <a:r>
              <a:rPr lang="en-US" sz="2400" dirty="0" err="1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จะมีค่าเป็น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0, 1, 2, 3, 4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ตัวแปร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Count 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จะมีค่าเป็น </a:t>
            </a:r>
            <a:r>
              <a:rPr lang="en-US" sz="2400" dirty="0">
                <a:solidFill>
                  <a:srgbClr val="000000"/>
                </a:solidFill>
                <a:cs typeface="TH Sarabun New" panose="020B0500040200020003"/>
                <a:sym typeface="Wingdings" panose="05000000000000000000" pitchFamily="2" charset="2"/>
              </a:rPr>
              <a:t>0, 2, 4, 6, 8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cs typeface="TH Sarabun New" panose="020B0500040200020003"/>
            </a:endParaRPr>
          </a:p>
        </p:txBody>
      </p:sp>
    </p:spTree>
    <p:extLst>
      <p:ext uri="{BB962C8B-B14F-4D97-AF65-F5344CB8AC3E}">
        <p14:creationId xmlns:p14="http://schemas.microsoft.com/office/powerpoint/2010/main" val="636881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456481" y="0"/>
            <a:ext cx="8228160" cy="91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595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แนะนำไมโครคอนโทรลเลอร์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31200" y="1066800"/>
            <a:ext cx="8660400" cy="542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7474" rIns="81639" bIns="4082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ไมโครคอนโทรลเลอร์เป็นคอมพิวเตอร์ขนาดเล็กบรรจุอยู่ในแผงวงจรรวม (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IC)</a:t>
            </a: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ประกอบด้วย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หน่วยประมวลผล 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(CPU)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หน่วยความจำ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(RAM / ROM / Flash)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ช่องสัญญาณข้อมูลเข้า-ออก (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I/O ports</a:t>
            </a: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วงจรประกอบอื่นๆ เช่น 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USB, I2C, SPI, ADC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endParaRPr lang="th-TH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ไมโครคอนโทรลเลอร์มีหลายผู้ผลิต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Atmel: AVR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ARM 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Tensilica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(ESP8266, ESP32)</a:t>
            </a: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endParaRPr lang="th-TH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มีการนำมาใช้งานที่หลากหลาย อาทิ</a:t>
            </a:r>
            <a:r>
              <a:rPr lang="en-US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:</a:t>
            </a: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เครื่องใช้ไฟฟ้าต่างๆ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ในรถยนต์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933134" lvl="1" eaLnBrk="1">
              <a:lnSpc>
                <a:spcPts val="907"/>
              </a:lnSpc>
              <a:spcBef>
                <a:spcPts val="1089"/>
              </a:spcBef>
              <a:spcAft>
                <a:spcPts val="907"/>
              </a:spcAft>
              <a:buFont typeface="Arial" pitchFamily="34" charset="0"/>
              <a:buChar char="•"/>
            </a:pPr>
            <a:r>
              <a:rPr lang="th-TH" sz="3200" dirty="0">
                <a:solidFill>
                  <a:srgbClr val="000000"/>
                </a:solidFill>
                <a:latin typeface="TH Sarabun New" pitchFamily="34" charset="-34"/>
                <a:cs typeface="TH Sarabun New" pitchFamily="34" charset="-34"/>
              </a:rPr>
              <a:t> หุ่นยนต์และระบบควบคุมในโรงงาน</a:t>
            </a:r>
            <a:endParaRPr lang="en-US" sz="3200" dirty="0">
              <a:solidFill>
                <a:srgbClr val="00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14" y="3429000"/>
            <a:ext cx="3776400" cy="221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525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3734538" y="-26068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u="sng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u="sng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โปรแกรมสร้างสูตรคูณแม่ 2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12;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");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*2);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4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0645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3576378" y="0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61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u="sng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u="sng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โปรแกรมคำนวณ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n!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 = 7;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for(k = 1; k &lt;= n; k++)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("! = ");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nfact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4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77023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67B8AC53-CD1E-4686-A9D6-4B453B740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0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654D5-2D19-44ED-AEFF-4B17C6026FC9}"/>
              </a:ext>
            </a:extLst>
          </p:cNvPr>
          <p:cNvSpPr txBox="1"/>
          <p:nvPr/>
        </p:nvSpPr>
        <p:spPr>
          <a:xfrm>
            <a:off x="609600" y="990600"/>
            <a:ext cx="80650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เขียนโปรแกรมเพื่อให้หลอดไฟกระพริบ 10 ครั้งแล้วดับ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เขียนโปรแกรมเพื่อให้หลอดไฟกระพริบ 100 ครั้งแล้วดับ พร้อมทั้งแสดง</a:t>
            </a: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จำนวนครั้งที่กระพริบผ่านทาง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terminal</a:t>
            </a: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6425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160" y="838168"/>
            <a:ext cx="8241120" cy="61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while</a:t>
            </a:r>
            <a:r>
              <a:rPr lang="th-TH" sz="2800" dirty="0">
                <a:solidFill>
                  <a:srgbClr val="000000"/>
                </a:solidFill>
                <a:cs typeface="TH Sarabun New" panose="020B0500040200020003"/>
              </a:rPr>
              <a:t>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cs typeface="TH Sarabun New" panose="020B0500040200020003"/>
              </a:rPr>
              <a:t>คำอธิบาย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800" dirty="0">
                <a:solidFill>
                  <a:srgbClr val="000000"/>
                </a:solidFill>
                <a:cs typeface="TH Sarabun New" panose="020B0500040200020003"/>
              </a:rPr>
              <a:t>		</a:t>
            </a:r>
            <a:r>
              <a:rPr lang="th-TH" sz="2400" dirty="0">
                <a:solidFill>
                  <a:srgbClr val="000000"/>
                </a:solidFill>
                <a:cs typeface="TH Sarabun New" panose="020B0500040200020003"/>
              </a:rPr>
              <a:t>เป็นการวนซ้ำจนกว่าเงื่อนไขที่กำหนดจะเป็นเท็จ</a:t>
            </a:r>
            <a:endParaRPr lang="th-TH" sz="2400" b="1" dirty="0">
              <a:solidFill>
                <a:srgbClr val="000000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รูปแบบ</a:t>
            </a:r>
            <a:endParaRPr lang="en-US" sz="2400" b="1" dirty="0">
              <a:solidFill>
                <a:srgbClr val="000000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					</a:t>
            </a: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while (</a:t>
            </a:r>
            <a:r>
              <a:rPr lang="th-TH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เงื่อนไข</a:t>
            </a: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  					</a:t>
            </a:r>
            <a:r>
              <a:rPr lang="th-TH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คำสั่ง</a:t>
            </a:r>
            <a:endParaRPr lang="en-US" sz="2800" b="1" dirty="0">
              <a:solidFill>
                <a:schemeClr val="accent2"/>
              </a:solidFill>
              <a:latin typeface="TH Sarabun New" panose="020B0500040200020003"/>
              <a:cs typeface="TH Sarabun New" panose="020B0500040200020003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b="1" dirty="0">
                <a:solidFill>
                  <a:schemeClr val="accent2"/>
                </a:solidFill>
                <a:latin typeface="TH Sarabun New" panose="020B0500040200020003"/>
                <a:cs typeface="TH Sarabun New" panose="020B0500040200020003"/>
              </a:rPr>
              <a:t>					}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/>
                <a:cs typeface="TH Sarabun New" panose="020B0500040200020003"/>
              </a:rPr>
              <a:t>ตัวอย่าง</a:t>
            </a:r>
            <a:endParaRPr lang="en-US" dirty="0">
              <a:solidFill>
                <a:srgbClr val="000000"/>
              </a:solidFill>
              <a:latin typeface="TH Sarabun New" panose="020B0500040200020003"/>
              <a:cs typeface="Arial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 	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int k;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  		</a:t>
            </a:r>
            <a:r>
              <a:rPr lang="en-US" b="1" dirty="0" err="1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Serial.begin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	while (k &lt;= 10)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		</a:t>
            </a:r>
            <a:r>
              <a:rPr lang="en-US" b="1" dirty="0" err="1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Serial.println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(k);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    			k = k+1;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b="1" dirty="0">
                <a:solidFill>
                  <a:srgbClr val="000000"/>
                </a:solidFill>
                <a:latin typeface="TH Sarabun New" panose="020B0500040200020003"/>
                <a:cs typeface="Arial" charset="0"/>
              </a:rPr>
              <a:t>		}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99EA692-C510-42C0-8D53-8C260935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-32843"/>
            <a:ext cx="34099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โครงสร้างโปรแกรม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068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544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โปรแกรมแสดงจำนวนที่ 13 หารลงตัว จาก 0-100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 = 13;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 &lt;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i+1;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h-TH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("There are ");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numbers");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0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834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28600" y="838168"/>
            <a:ext cx="8839200" cy="48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boolean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	‘true’, ‘false’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char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-128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127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char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255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byte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char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	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-32,768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32,767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int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65535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word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int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long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-2,147,483,648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2,147,483,647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unsigned long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4,294,967,295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float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 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32-bit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มีค่าระหว่าง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-3.4028235E+38 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ถึง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3.4028235E+38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double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 </a:t>
            </a:r>
            <a:r>
              <a:rPr lang="en-US" sz="2400" b="1" i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float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string				</a:t>
            </a: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ลำดับของตัวอักษร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67B8AC53-CD1E-4686-A9D6-4B453B740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0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ชนิดข้อมูล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8739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575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โปรแกรมสร้างตารางแปลงค่าอุณหภูมิจาก </a:t>
            </a:r>
            <a:r>
              <a:rPr lang="en-US" sz="2400" baseline="300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aseline="300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C, F;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("---------------------");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 C         F  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("---------------------");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for(C = -10; C &lt;= 40; C++)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//  C/5 = (F-32)/9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F = (9.0/5.0)*C + 32.0;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(C,2);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  ");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(F,2);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h-TH" sz="20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4180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2567521" y="66247"/>
            <a:ext cx="410079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คำสั่งใน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85800" y="838168"/>
            <a:ext cx="2626560" cy="563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ดิจิทัล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pinMode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digitalWrite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digitalRead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แอนะลอก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analogReference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analogRead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analogWrite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- PWM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รับส่งข้อมูลอื่นๆ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tone()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noTone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shiftOut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shiftIn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pulseIn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508" name="Rectangle 1"/>
          <p:cNvSpPr>
            <a:spLocks noChangeArrowheads="1"/>
          </p:cNvSpPr>
          <p:nvPr/>
        </p:nvSpPr>
        <p:spPr bwMode="auto">
          <a:xfrm>
            <a:off x="3200400" y="838168"/>
            <a:ext cx="4570560" cy="673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คณิตศาสตร์</a:t>
            </a:r>
            <a:endParaRPr lang="en-US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min()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max()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abs()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constrain()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map()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pow()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sqrt() </a:t>
            </a:r>
          </a:p>
          <a:p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สื่อสาร</a:t>
            </a:r>
            <a:endParaRPr lang="en-US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Serial</a:t>
            </a:r>
          </a:p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Stream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เวลา</a:t>
            </a:r>
            <a:endParaRPr lang="en-US" sz="24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millis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micros()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delay()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delayMicroseconds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()</a:t>
            </a:r>
            <a:r>
              <a:rPr lang="en-US" sz="24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DB377-F4DD-4ADC-AECA-D1E6145A9289}"/>
              </a:ext>
            </a:extLst>
          </p:cNvPr>
          <p:cNvSpPr txBox="1"/>
          <p:nvPr/>
        </p:nvSpPr>
        <p:spPr>
          <a:xfrm>
            <a:off x="4977864" y="3124200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Help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Reference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50472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2672" y="0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ภายนอก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252" y="1053194"/>
            <a:ext cx="8682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ต่อวงจรตามภาพด้านล่าง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Blink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แก้ไขโปรแกรม โดยเปลี่ยน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LED_BUILTIN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2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8520" y="3641272"/>
            <a:ext cx="955221" cy="2122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183073" y="5505061"/>
            <a:ext cx="2393593" cy="77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69668" y="4190224"/>
            <a:ext cx="13705" cy="133349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21193" y="532117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0686" y="3624942"/>
            <a:ext cx="2719976" cy="1185762"/>
            <a:chOff x="2494248" y="3624942"/>
            <a:chExt cx="3626634" cy="1185762"/>
          </a:xfrm>
        </p:grpSpPr>
        <p:sp>
          <p:nvSpPr>
            <p:cNvPr id="8" name="Rectangle 7"/>
            <p:cNvSpPr/>
            <p:nvPr/>
          </p:nvSpPr>
          <p:spPr>
            <a:xfrm>
              <a:off x="3763736" y="4082143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1"/>
            </p:cNvCxnSpPr>
            <p:nvPr/>
          </p:nvCxnSpPr>
          <p:spPr>
            <a:xfrm flipH="1">
              <a:off x="2898321" y="4188279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294414" y="4180114"/>
              <a:ext cx="865415" cy="81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736" y="3624942"/>
              <a:ext cx="1143000" cy="800100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H="1">
              <a:off x="5849906" y="4189445"/>
              <a:ext cx="270976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94248" y="4027937"/>
              <a:ext cx="402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44212" y="3760237"/>
              <a:ext cx="562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47861" y="4441372"/>
              <a:ext cx="716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89233" y="3231505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29" y="2318838"/>
            <a:ext cx="3508800" cy="2644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84" y="5770215"/>
            <a:ext cx="3199200" cy="9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811" y="429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ภายนอก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83" y="791390"/>
            <a:ext cx="8682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ต่อวงจรตามภาพด้านล่าง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0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Blink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แก้ไขโปรแกรม โดยเปลี่ยน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LED_BUILTIN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2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ทดสอบการทำงาน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20810" y="4724400"/>
            <a:ext cx="2555622" cy="1833074"/>
            <a:chOff x="893386" y="3141337"/>
            <a:chExt cx="3697276" cy="2622650"/>
          </a:xfrm>
        </p:grpSpPr>
        <p:sp>
          <p:nvSpPr>
            <p:cNvPr id="7" name="Rectangle 6"/>
            <p:cNvSpPr/>
            <p:nvPr/>
          </p:nvSpPr>
          <p:spPr>
            <a:xfrm>
              <a:off x="1218520" y="3641272"/>
              <a:ext cx="955221" cy="21227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2183073" y="5505061"/>
              <a:ext cx="2393593" cy="77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569668" y="4190224"/>
              <a:ext cx="13705" cy="133349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397284" y="521276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807570" y="3624942"/>
              <a:ext cx="2783092" cy="1171186"/>
              <a:chOff x="2410093" y="3624942"/>
              <a:chExt cx="3710789" cy="117118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763736" y="4082143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>
                <a:stCxn id="8" idx="1"/>
              </p:cNvCxnSpPr>
              <p:nvPr/>
            </p:nvCxnSpPr>
            <p:spPr>
              <a:xfrm flipH="1">
                <a:off x="2898321" y="4188279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4294414" y="4180114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 descr="Category:&lt;strong&gt;Light-emitting diode&lt;/strong&gt; &lt;strong&gt;symbols&lt;/strong&gt; - Wikimedia Common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736" y="3624942"/>
                <a:ext cx="1143000" cy="800100"/>
              </a:xfrm>
              <a:prstGeom prst="rect">
                <a:avLst/>
              </a:prstGeom>
            </p:spPr>
          </p:pic>
          <p:cxnSp>
            <p:nvCxnSpPr>
              <p:cNvPr id="18" name="Straight Connector 17"/>
              <p:cNvCxnSpPr/>
              <p:nvPr/>
            </p:nvCxnSpPr>
            <p:spPr>
              <a:xfrm flipH="1">
                <a:off x="5849906" y="4189445"/>
                <a:ext cx="270976" cy="77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410093" y="3932800"/>
                <a:ext cx="402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621509" y="3657741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01612" y="4426796"/>
                <a:ext cx="716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LED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893386" y="3141337"/>
              <a:ext cx="143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Arduino UNO</a:t>
              </a:r>
              <a:endParaRPr lang="en-US" dirty="0"/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14829"/>
            <a:ext cx="6667954" cy="2230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4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/>
          <p:cNvSpPr txBox="1">
            <a:spLocks noChangeArrowheads="1"/>
          </p:cNvSpPr>
          <p:nvPr/>
        </p:nvSpPr>
        <p:spPr bwMode="auto">
          <a:xfrm>
            <a:off x="397440" y="12962"/>
            <a:ext cx="8228160" cy="56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595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en-US" sz="4000" dirty="0" smtClean="0">
                <a:solidFill>
                  <a:srgbClr val="000000"/>
                </a:solidFill>
              </a:rPr>
              <a:t>Arduino Platform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70881" y="874172"/>
            <a:ext cx="8405280" cy="211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>
              <a:spcBef>
                <a:spcPts val="363"/>
              </a:spcBef>
              <a:buClr>
                <a:srgbClr val="2DA2BF"/>
              </a:buClr>
              <a:buFont typeface="Wingdings 3" charset="2"/>
              <a:buChar char=""/>
              <a:defRPr/>
            </a:pPr>
            <a:r>
              <a:rPr lang="en-US" sz="2400" b="1" dirty="0">
                <a:latin typeface="Lucida Sans Unicode" charset="0"/>
              </a:rPr>
              <a:t>Open Source </a:t>
            </a:r>
            <a:r>
              <a:rPr lang="en-US" sz="2400" dirty="0">
                <a:latin typeface="Lucida Sans Unicode" charset="0"/>
              </a:rPr>
              <a:t>electronic prototyping </a:t>
            </a:r>
            <a:r>
              <a:rPr lang="en-US" sz="2400" b="1" dirty="0">
                <a:latin typeface="Lucida Sans Unicode" charset="0"/>
              </a:rPr>
              <a:t>platform</a:t>
            </a:r>
            <a:r>
              <a:rPr lang="en-US" sz="2400" dirty="0">
                <a:latin typeface="Lucida Sans Unicode" charset="0"/>
              </a:rPr>
              <a:t> based on Atmel AVR microcontroller</a:t>
            </a:r>
          </a:p>
          <a:p>
            <a:pPr>
              <a:spcBef>
                <a:spcPts val="363"/>
              </a:spcBef>
              <a:buClr>
                <a:srgbClr val="2DA2BF"/>
              </a:buClr>
              <a:buFont typeface="Wingdings 3" charset="2"/>
              <a:buChar char=""/>
              <a:defRPr/>
            </a:pPr>
            <a:r>
              <a:rPr lang="en-US" sz="2400" dirty="0">
                <a:latin typeface="Lucida Sans Unicode" charset="0"/>
              </a:rPr>
              <a:t>Platform contains hardware (board) and software (IDE: Integrated Development Environment)</a:t>
            </a:r>
          </a:p>
          <a:p>
            <a:pPr marL="331205" indent="-230403">
              <a:spcBef>
                <a:spcPts val="363"/>
              </a:spcBef>
              <a:defRPr/>
            </a:pPr>
            <a:endParaRPr lang="en-US" sz="2400" dirty="0">
              <a:latin typeface="Lucida Sans Unicode" charset="0"/>
            </a:endParaRP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60" y="2819816"/>
            <a:ext cx="2986560" cy="223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8060" r="159" b="15369"/>
          <a:stretch>
            <a:fillRect/>
          </a:stretch>
        </p:blipFill>
        <p:spPr bwMode="auto">
          <a:xfrm>
            <a:off x="4479840" y="2903345"/>
            <a:ext cx="4147200" cy="215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831" t="18060" r="159" b="153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7" t="16327" r="18202" b="17526"/>
          <a:stretch>
            <a:fillRect/>
          </a:stretch>
        </p:blipFill>
        <p:spPr bwMode="auto">
          <a:xfrm>
            <a:off x="1552320" y="5191746"/>
            <a:ext cx="2180160" cy="1610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597" t="16327" r="18202" b="1752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2" t="17909" r="19366" b="20650"/>
          <a:stretch>
            <a:fillRect/>
          </a:stretch>
        </p:blipFill>
        <p:spPr bwMode="auto">
          <a:xfrm>
            <a:off x="4811040" y="5226309"/>
            <a:ext cx="1866240" cy="149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032" t="17909" r="19366" b="206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07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" y="903904"/>
            <a:ext cx="9009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</a:t>
            </a:r>
            <a:r>
              <a:rPr lang="en-US" sz="2800" i="1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Examples  01. Basics  </a:t>
            </a:r>
            <a:r>
              <a:rPr lang="en-US" sz="2800" i="1" dirty="0" err="1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DigitalReadSerial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เพิ่ม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วงจรจากข้อที่แล้ว</a:t>
            </a:r>
            <a:r>
              <a:rPr lang="th-TH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ให้เป็นตาม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รูป</a:t>
            </a:r>
            <a:r>
              <a:rPr lang="th-TH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ด้านล่าง</a:t>
            </a:r>
            <a:endParaRPr lang="en-US" sz="2800" dirty="0" smtClean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แก้ไขโปรแกรมบรรทัดแรกให้เป็น </a:t>
            </a:r>
            <a:r>
              <a:rPr lang="en-US" sz="2800" dirty="0" err="1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int</a:t>
            </a:r>
            <a:r>
              <a:rPr lang="en-US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pushButton</a:t>
            </a:r>
            <a:r>
              <a:rPr lang="en-US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 = 4;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2A190-FB89-46BD-8499-43546667C31B}"/>
              </a:ext>
            </a:extLst>
          </p:cNvPr>
          <p:cNvSpPr txBox="1"/>
          <p:nvPr/>
        </p:nvSpPr>
        <p:spPr>
          <a:xfrm>
            <a:off x="3245747" y="872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การต่อสวิตช์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65088" y="3055337"/>
            <a:ext cx="2865665" cy="2653393"/>
            <a:chOff x="1624693" y="3110593"/>
            <a:chExt cx="3820887" cy="2653393"/>
          </a:xfrm>
        </p:grpSpPr>
        <p:sp>
          <p:nvSpPr>
            <p:cNvPr id="7" name="Rectangle 6"/>
            <p:cNvSpPr/>
            <p:nvPr/>
          </p:nvSpPr>
          <p:spPr>
            <a:xfrm>
              <a:off x="1624693" y="3110593"/>
              <a:ext cx="1273628" cy="265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4286249" y="3796398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2890160" y="4482193"/>
              <a:ext cx="1657347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45579" y="4498521"/>
              <a:ext cx="1" cy="100420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910764" y="5505839"/>
              <a:ext cx="2534815" cy="21382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8" idx="3"/>
            </p:cNvCxnSpPr>
            <p:nvPr/>
          </p:nvCxnSpPr>
          <p:spPr>
            <a:xfrm flipV="1">
              <a:off x="4539343" y="4167873"/>
              <a:ext cx="12245" cy="67355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4764057" y="4492302"/>
              <a:ext cx="681522" cy="621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27321" y="4319982"/>
              <a:ext cx="402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59445" y="5321173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6147" y="3735745"/>
              <a:ext cx="71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4422" y="3119148"/>
              <a:ext cx="829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5V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433207" y="4822374"/>
              <a:ext cx="465364" cy="595990"/>
              <a:chOff x="6817179" y="2903767"/>
              <a:chExt cx="465364" cy="59599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6817179" y="3004457"/>
                <a:ext cx="465364" cy="40821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939643" y="3110593"/>
                <a:ext cx="212271" cy="21227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866164" y="2914650"/>
                <a:ext cx="106136" cy="8980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08368" y="2903767"/>
                <a:ext cx="106136" cy="8980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863443" y="3409950"/>
                <a:ext cx="106136" cy="8980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132860" y="3409950"/>
                <a:ext cx="106136" cy="8980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Connector 28"/>
            <p:cNvCxnSpPr>
              <a:stCxn id="22" idx="0"/>
            </p:cNvCxnSpPr>
            <p:nvPr/>
          </p:nvCxnSpPr>
          <p:spPr>
            <a:xfrm flipH="1" flipV="1">
              <a:off x="4776107" y="4482193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2908043" y="3297596"/>
              <a:ext cx="1639464" cy="7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4552950" y="3303814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936" r="13327" b="28625"/>
          <a:stretch/>
        </p:blipFill>
        <p:spPr>
          <a:xfrm>
            <a:off x="4548575" y="2675889"/>
            <a:ext cx="1905000" cy="2934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2" y="3581938"/>
            <a:ext cx="1804964" cy="18509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14400" y="2590800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6198" y="1053194"/>
            <a:ext cx="7972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สว่าง เมื่อปล่อยปุ่ม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ดับ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ดับ เมื่อปล่อยปุ่ม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สว่าง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200" dirty="0">
                <a:sym typeface="Wingdings" panose="05000000000000000000" pitchFamily="2" charset="2"/>
              </a:rPr>
              <a:t>เขียนโปรแกรมให้กดปุ่มแล้ว </a:t>
            </a:r>
            <a:r>
              <a:rPr lang="en-US" sz="2200" dirty="0">
                <a:sym typeface="Wingdings" panose="05000000000000000000" pitchFamily="2" charset="2"/>
              </a:rPr>
              <a:t>LED </a:t>
            </a:r>
            <a:r>
              <a:rPr lang="th-TH" sz="2200" dirty="0">
                <a:sym typeface="Wingdings" panose="05000000000000000000" pitchFamily="2" charset="2"/>
              </a:rPr>
              <a:t>กระพริบ 5 ครั้ง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21497" y="3699589"/>
            <a:ext cx="5199485" cy="2653393"/>
            <a:chOff x="1035698" y="3429000"/>
            <a:chExt cx="6932646" cy="2653393"/>
          </a:xfrm>
        </p:grpSpPr>
        <p:pic>
          <p:nvPicPr>
            <p:cNvPr id="28" name="Picture 27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7643" y="3703086"/>
              <a:ext cx="1143000" cy="800100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 flipH="1" flipV="1">
              <a:off x="1035698" y="5784980"/>
              <a:ext cx="3098931" cy="128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013080" y="3838382"/>
              <a:ext cx="2261508" cy="534177"/>
              <a:chOff x="3086100" y="1972259"/>
              <a:chExt cx="2261508" cy="53417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>
                <a:stCxn id="61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344774" y="4538177"/>
              <a:ext cx="716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147456" y="3429000"/>
              <a:ext cx="3820888" cy="2653393"/>
              <a:chOff x="1624692" y="3110593"/>
              <a:chExt cx="3820888" cy="265339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624692" y="311059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5400000">
                <a:off x="4286249" y="379639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2890160" y="4482193"/>
                <a:ext cx="1657347" cy="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445579" y="4498521"/>
                <a:ext cx="1" cy="1004208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2910764" y="5505839"/>
                <a:ext cx="2534815" cy="21382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endCxn id="41" idx="3"/>
              </p:cNvCxnSpPr>
              <p:nvPr/>
            </p:nvCxnSpPr>
            <p:spPr>
              <a:xfrm flipV="1">
                <a:off x="4539343" y="4167873"/>
                <a:ext cx="12245" cy="67355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4764057" y="4492302"/>
                <a:ext cx="681522" cy="621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2436887" y="4319982"/>
                <a:ext cx="402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214716" y="5298621"/>
                <a:ext cx="7655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GND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636147" y="373574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354359" y="3119148"/>
                <a:ext cx="577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  <a:r>
                  <a:rPr lang="en-US" dirty="0" smtClean="0"/>
                  <a:t>V</a:t>
                </a:r>
                <a:endParaRPr lang="en-US" dirty="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4433207" y="4822374"/>
                <a:ext cx="465364" cy="595990"/>
                <a:chOff x="6817179" y="2903767"/>
                <a:chExt cx="465364" cy="59599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817179" y="3004457"/>
                  <a:ext cx="465364" cy="40821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939643" y="3110593"/>
                  <a:ext cx="212271" cy="212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866164" y="29146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7108368" y="2903767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863443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7132860" y="3409950"/>
                  <a:ext cx="106136" cy="89807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2" name="Straight Connector 51"/>
              <p:cNvCxnSpPr>
                <a:stCxn id="58" idx="0"/>
              </p:cNvCxnSpPr>
              <p:nvPr/>
            </p:nvCxnSpPr>
            <p:spPr>
              <a:xfrm flipH="1" flipV="1">
                <a:off x="4776107" y="4482193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2908043" y="329759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4552950" y="330381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4115967" y="4090308"/>
              <a:ext cx="402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045029" y="4273420"/>
              <a:ext cx="0" cy="15115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114799" y="5617028"/>
              <a:ext cx="765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GND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E0C1477-C5D6-43CC-996D-F16A789A038F}"/>
              </a:ext>
            </a:extLst>
          </p:cNvPr>
          <p:cNvSpPr txBox="1"/>
          <p:nvPr/>
        </p:nvSpPr>
        <p:spPr>
          <a:xfrm>
            <a:off x="1934791" y="12464"/>
            <a:ext cx="6274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แบบฝึกหัดการใช้งานสวิตช์และ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26134" y="3276600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776430"/>
            <a:ext cx="8808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ใช้ตัวต้านทานปรับค่าได้ทำหน้าที่เป็นแหล่งกำเนิดสัญญาณแอนะลอก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สัญญาณแอนะลอกซึ่งมีระดับแรงดัน 0 – </a:t>
            </a:r>
            <a:r>
              <a:rPr lang="en-US" sz="28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5V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ให้เป็นจำนวนเต็มที่มีค่า 0 – 1023 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ต่อวงจรตามรูป และทดสอบการทำงานโดยใช้โปรแกรมดังต่อไปนี้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2971194"/>
            <a:ext cx="2797521" cy="2653393"/>
            <a:chOff x="3018453" y="3018453"/>
            <a:chExt cx="3730028" cy="2653393"/>
          </a:xfrm>
        </p:grpSpPr>
        <p:sp>
          <p:nvSpPr>
            <p:cNvPr id="38" name="Rectangle 37"/>
            <p:cNvSpPr/>
            <p:nvPr/>
          </p:nvSpPr>
          <p:spPr>
            <a:xfrm>
              <a:off x="3018453" y="3018453"/>
              <a:ext cx="1273628" cy="265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680009" y="3704258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 flipV="1">
              <a:off x="4292082" y="3797559"/>
              <a:ext cx="1546550" cy="1399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4304525" y="5413699"/>
              <a:ext cx="1648406" cy="353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1" idx="3"/>
            </p:cNvCxnSpPr>
            <p:nvPr/>
          </p:nvCxnSpPr>
          <p:spPr>
            <a:xfrm flipV="1">
              <a:off x="5934269" y="4075733"/>
              <a:ext cx="11079" cy="1354683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707093" y="3651876"/>
              <a:ext cx="733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A0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5240" y="5221604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29908" y="3643605"/>
              <a:ext cx="71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29242" y="3027008"/>
              <a:ext cx="577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5V</a:t>
              </a: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4301803" y="3205456"/>
              <a:ext cx="1639464" cy="7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5946710" y="3211674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CF3D4C7-4616-499F-845C-3D94F4E40B54}"/>
              </a:ext>
            </a:extLst>
          </p:cNvPr>
          <p:cNvSpPr txBox="1"/>
          <p:nvPr/>
        </p:nvSpPr>
        <p:spPr>
          <a:xfrm>
            <a:off x="2492965" y="-33339"/>
            <a:ext cx="4501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การรับสัญญาณแอนะลอก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4D1B05-A9FF-4564-9310-9B52FDBA0ADD}"/>
              </a:ext>
            </a:extLst>
          </p:cNvPr>
          <p:cNvSpPr/>
          <p:nvPr/>
        </p:nvSpPr>
        <p:spPr>
          <a:xfrm>
            <a:off x="3378741" y="2834952"/>
            <a:ext cx="53842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/>
              <a:t>AnalogValue</a:t>
            </a:r>
            <a:r>
              <a:rPr lang="en-US" sz="2000" dirty="0"/>
              <a:t> = 0;  </a:t>
            </a:r>
          </a:p>
          <a:p>
            <a:r>
              <a:rPr lang="en-US" sz="2000" dirty="0"/>
              <a:t>void setup() {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Serial.begin</a:t>
            </a:r>
            <a:r>
              <a:rPr lang="en-US" sz="2000" dirty="0"/>
              <a:t>(9600);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void loop() {</a:t>
            </a:r>
          </a:p>
          <a:p>
            <a:r>
              <a:rPr lang="en-US" sz="2000" dirty="0"/>
              <a:t>  </a:t>
            </a:r>
            <a:r>
              <a:rPr lang="en-US" sz="2000" dirty="0" err="1" smtClean="0"/>
              <a:t>AnalogValue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analogRead</a:t>
            </a:r>
            <a:r>
              <a:rPr lang="en-US" sz="2000" dirty="0"/>
              <a:t>(A0); </a:t>
            </a:r>
          </a:p>
          <a:p>
            <a:r>
              <a:rPr lang="en-US" sz="2000" dirty="0"/>
              <a:t>  </a:t>
            </a:r>
            <a:r>
              <a:rPr lang="en-US" sz="2000" dirty="0" err="1" smtClean="0"/>
              <a:t>Serial.println</a:t>
            </a:r>
            <a:r>
              <a:rPr lang="en-US" sz="2000" dirty="0" smtClean="0"/>
              <a:t>(</a:t>
            </a:r>
            <a:r>
              <a:rPr lang="en-US" sz="2000" dirty="0" err="1" smtClean="0"/>
              <a:t>AnalogValue</a:t>
            </a:r>
            <a:r>
              <a:rPr lang="en-US" sz="2000" dirty="0"/>
              <a:t>);</a:t>
            </a:r>
          </a:p>
          <a:p>
            <a:r>
              <a:rPr lang="en-US" sz="2000" dirty="0"/>
              <a:t>  delay(500);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04190">
            <a:off x="6654120" y="2446982"/>
            <a:ext cx="2115228" cy="21152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5755" y="2601862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27CE3966-230E-4223-A8FF-2829D680F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639" y="21328"/>
            <a:ext cx="22098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D9647-7C94-4396-A11E-EE5B705F0CBA}"/>
              </a:ext>
            </a:extLst>
          </p:cNvPr>
          <p:cNvSpPr txBox="1"/>
          <p:nvPr/>
        </p:nvSpPr>
        <p:spPr>
          <a:xfrm>
            <a:off x="606198" y="10531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เขียนโปรแกรมควบคุมไฟกระพริบที่สามารถปรับอัตราเร็วของการกระพริบได้โดยใช้ตัวต้านทานปรับค่าได้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7019AB-CF2A-45B4-BD55-117D045E7898}"/>
              </a:ext>
            </a:extLst>
          </p:cNvPr>
          <p:cNvGrpSpPr/>
          <p:nvPr/>
        </p:nvGrpSpPr>
        <p:grpSpPr>
          <a:xfrm>
            <a:off x="1666973" y="3456993"/>
            <a:ext cx="5220855" cy="2653393"/>
            <a:chOff x="1046973" y="3419669"/>
            <a:chExt cx="6961140" cy="26533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201F65-9D1C-443A-9479-76B6C54DDC36}"/>
                </a:ext>
              </a:extLst>
            </p:cNvPr>
            <p:cNvGrpSpPr/>
            <p:nvPr/>
          </p:nvGrpSpPr>
          <p:grpSpPr>
            <a:xfrm>
              <a:off x="4278085" y="3419669"/>
              <a:ext cx="3730028" cy="2653393"/>
              <a:chOff x="3018453" y="3018453"/>
              <a:chExt cx="3730028" cy="265339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A0CC35-0E87-47A5-967B-369D6A517923}"/>
                  </a:ext>
                </a:extLst>
              </p:cNvPr>
              <p:cNvSpPr/>
              <p:nvPr/>
            </p:nvSpPr>
            <p:spPr>
              <a:xfrm>
                <a:off x="3018453" y="3018453"/>
                <a:ext cx="1273628" cy="26533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8FC7D2-07ED-4515-9309-B0356A69C3DF}"/>
                  </a:ext>
                </a:extLst>
              </p:cNvPr>
              <p:cNvSpPr/>
              <p:nvPr/>
            </p:nvSpPr>
            <p:spPr>
              <a:xfrm rot="5400000">
                <a:off x="5680009" y="3704258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6DB3118-E3F5-4B3E-AABA-084BFD896402}"/>
                  </a:ext>
                </a:extLst>
              </p:cNvPr>
              <p:cNvCxnSpPr/>
              <p:nvPr/>
            </p:nvCxnSpPr>
            <p:spPr>
              <a:xfrm flipH="1" flipV="1">
                <a:off x="4292082" y="3797559"/>
                <a:ext cx="1546550" cy="13996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DF188CA-D20C-4EB6-8987-5B445364D6CD}"/>
                  </a:ext>
                </a:extLst>
              </p:cNvPr>
              <p:cNvCxnSpPr/>
              <p:nvPr/>
            </p:nvCxnSpPr>
            <p:spPr>
              <a:xfrm flipH="1" flipV="1">
                <a:off x="4304525" y="5413699"/>
                <a:ext cx="1648406" cy="35379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3F3EE22-F13A-40E8-AAA7-9C24ABDE709B}"/>
                  </a:ext>
                </a:extLst>
              </p:cNvPr>
              <p:cNvCxnSpPr>
                <a:endCxn id="18" idx="3"/>
              </p:cNvCxnSpPr>
              <p:nvPr/>
            </p:nvCxnSpPr>
            <p:spPr>
              <a:xfrm flipV="1">
                <a:off x="5934269" y="4075733"/>
                <a:ext cx="11079" cy="1354683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4929D-0CAD-466B-92DD-D691F226B67A}"/>
                  </a:ext>
                </a:extLst>
              </p:cNvPr>
              <p:cNvSpPr txBox="1"/>
              <p:nvPr/>
            </p:nvSpPr>
            <p:spPr>
              <a:xfrm>
                <a:off x="3702200" y="3612893"/>
                <a:ext cx="657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7ECB4-9BBD-414D-9878-529B81C53032}"/>
                  </a:ext>
                </a:extLst>
              </p:cNvPr>
              <p:cNvSpPr txBox="1"/>
              <p:nvPr/>
            </p:nvSpPr>
            <p:spPr>
              <a:xfrm>
                <a:off x="3535905" y="5226309"/>
                <a:ext cx="829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6BC583-6961-44CC-93B1-694EBAD7D809}"/>
                  </a:ext>
                </a:extLst>
              </p:cNvPr>
              <p:cNvSpPr txBox="1"/>
              <p:nvPr/>
            </p:nvSpPr>
            <p:spPr>
              <a:xfrm>
                <a:off x="6029908" y="3643605"/>
                <a:ext cx="71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2E3E73-B1BB-4B02-BCEA-3F2901C4B6D9}"/>
                  </a:ext>
                </a:extLst>
              </p:cNvPr>
              <p:cNvSpPr txBox="1"/>
              <p:nvPr/>
            </p:nvSpPr>
            <p:spPr>
              <a:xfrm>
                <a:off x="3599366" y="3027008"/>
                <a:ext cx="577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  <a:r>
                  <a:rPr lang="en-US" dirty="0" smtClean="0"/>
                  <a:t>V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D5C6DE3-B5CC-4AD0-92F1-C3126240CFD4}"/>
                  </a:ext>
                </a:extLst>
              </p:cNvPr>
              <p:cNvCxnSpPr/>
              <p:nvPr/>
            </p:nvCxnSpPr>
            <p:spPr>
              <a:xfrm flipH="1" flipV="1">
                <a:off x="4301803" y="3205456"/>
                <a:ext cx="1639464" cy="775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A19D5FA-B116-4DFE-A460-E4469A908A79}"/>
                  </a:ext>
                </a:extLst>
              </p:cNvPr>
              <p:cNvCxnSpPr/>
              <p:nvPr/>
            </p:nvCxnSpPr>
            <p:spPr>
              <a:xfrm flipH="1" flipV="1">
                <a:off x="5946710" y="3211674"/>
                <a:ext cx="1357" cy="3401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 descr="Category:&lt;strong&gt;Light-emitting diode&lt;/strong&gt; &lt;strong&gt;symbols&lt;/strong&gt; - Wikimedia Commons">
              <a:extLst>
                <a:ext uri="{FF2B5EF4-FFF2-40B4-BE49-F238E27FC236}">
                  <a16:creationId xmlns:a16="http://schemas.microsoft.com/office/drawing/2014/main" id="{2D512266-226C-4803-AB3A-F0F6AC29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6973" y="4104303"/>
              <a:ext cx="1143000" cy="8001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D91277-7E93-48DA-A75C-1FB947B2C388}"/>
                </a:ext>
              </a:extLst>
            </p:cNvPr>
            <p:cNvGrpSpPr/>
            <p:nvPr/>
          </p:nvGrpSpPr>
          <p:grpSpPr>
            <a:xfrm>
              <a:off x="2022410" y="4239599"/>
              <a:ext cx="2261508" cy="534177"/>
              <a:chOff x="3086100" y="1972259"/>
              <a:chExt cx="2261508" cy="53417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4BCA8F-0EB0-4755-8D46-CD382BAE1BF9}"/>
                  </a:ext>
                </a:extLst>
              </p:cNvPr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F516B70-9949-43A2-AE6C-7358E15F36A6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B7ADCB8-AB85-45B3-84EB-747EB6693844}"/>
                  </a:ext>
                </a:extLst>
              </p:cNvPr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F31F2-911B-4D82-B0B0-5BE691C92FE3}"/>
                  </a:ext>
                </a:extLst>
              </p:cNvPr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6FE027-ECD2-4F64-A0AB-BDC206CC3E9C}"/>
                </a:ext>
              </a:extLst>
            </p:cNvPr>
            <p:cNvSpPr txBox="1"/>
            <p:nvPr/>
          </p:nvSpPr>
          <p:spPr>
            <a:xfrm>
              <a:off x="4237265" y="4463533"/>
              <a:ext cx="402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BAA038-02FB-4BCF-8F76-A05DCF25FF56}"/>
                </a:ext>
              </a:extLst>
            </p:cNvPr>
            <p:cNvCxnSpPr/>
            <p:nvPr/>
          </p:nvCxnSpPr>
          <p:spPr>
            <a:xfrm>
              <a:off x="1073020" y="4665306"/>
              <a:ext cx="0" cy="802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AD355B-9C1C-4401-BBA3-A54FA085F224}"/>
                </a:ext>
              </a:extLst>
            </p:cNvPr>
            <p:cNvCxnSpPr/>
            <p:nvPr/>
          </p:nvCxnSpPr>
          <p:spPr>
            <a:xfrm flipH="1" flipV="1">
              <a:off x="1073021" y="5458410"/>
              <a:ext cx="3209730" cy="93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71B35AA-CDAD-48EE-A6FD-DBD181DA87C3}"/>
              </a:ext>
            </a:extLst>
          </p:cNvPr>
          <p:cNvSpPr txBox="1"/>
          <p:nvPr/>
        </p:nvSpPr>
        <p:spPr>
          <a:xfrm>
            <a:off x="4051695" y="532039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4779" y="3048000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73" y="835383"/>
            <a:ext cx="7972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ตัวต้านทานเปลี่ยนค่าตามแสง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Light-dependent Resistor (LDR)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จะมีความต้านทานเปลี่ยนไปตามความเข้มแสงที่ตกกระทบ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ความเข้มแสงสูงความต้านทานจะต่ำ ความเข้มแสงต่ำความต้านทานจะสูง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  <a:sym typeface="Wingdings" panose="05000000000000000000" pitchFamily="2" charset="2"/>
            </a:endParaRPr>
          </a:p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65" y="4109151"/>
            <a:ext cx="2178844" cy="157162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65725" y="3835648"/>
            <a:ext cx="5236158" cy="2653393"/>
            <a:chOff x="646923" y="3579457"/>
            <a:chExt cx="6981544" cy="2653393"/>
          </a:xfrm>
        </p:grpSpPr>
        <p:sp>
          <p:nvSpPr>
            <p:cNvPr id="38" name="Rectangle 37"/>
            <p:cNvSpPr/>
            <p:nvPr/>
          </p:nvSpPr>
          <p:spPr>
            <a:xfrm>
              <a:off x="3878034" y="3579457"/>
              <a:ext cx="1273628" cy="2653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6539591" y="4265263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 flipV="1">
              <a:off x="5151664" y="4815763"/>
              <a:ext cx="1657350" cy="1749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5164107" y="5974703"/>
              <a:ext cx="1648406" cy="3537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28" idx="3"/>
            </p:cNvCxnSpPr>
            <p:nvPr/>
          </p:nvCxnSpPr>
          <p:spPr>
            <a:xfrm flipV="1">
              <a:off x="6809014" y="5523926"/>
              <a:ext cx="1359" cy="48498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613599" y="4616320"/>
              <a:ext cx="62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A0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11759" y="5775672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97654" y="5078188"/>
              <a:ext cx="71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13599" y="3588012"/>
              <a:ext cx="577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  <a:r>
                <a:rPr lang="en-US" dirty="0" smtClean="0"/>
                <a:t>V</a:t>
              </a: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5161385" y="3766460"/>
              <a:ext cx="1639464" cy="77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6806292" y="3772678"/>
              <a:ext cx="1357" cy="3401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Category:&lt;strong&gt;Light-emitting diode&lt;/strong&gt; &lt;strong&gt;symbols&lt;/strong&gt; - Wikimedia Common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6923" y="4264091"/>
              <a:ext cx="1143000" cy="8001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622360" y="4399387"/>
              <a:ext cx="2261508" cy="534177"/>
              <a:chOff x="3086100" y="1972259"/>
              <a:chExt cx="2261508" cy="5341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951515" y="2294165"/>
                <a:ext cx="530678" cy="212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8" idx="1"/>
              </p:cNvCxnSpPr>
              <p:nvPr/>
            </p:nvCxnSpPr>
            <p:spPr>
              <a:xfrm flipH="1">
                <a:off x="3086100" y="2400301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4482193" y="2392136"/>
                <a:ext cx="865415" cy="816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031991" y="1972259"/>
                <a:ext cx="562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1K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837215" y="4623321"/>
              <a:ext cx="402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72970" y="4825094"/>
              <a:ext cx="0" cy="802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672971" y="5618198"/>
              <a:ext cx="3209730" cy="932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830215" y="5424585"/>
              <a:ext cx="829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6545034" y="5152451"/>
              <a:ext cx="530678" cy="2122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28" idx="1"/>
            </p:cNvCxnSpPr>
            <p:nvPr/>
          </p:nvCxnSpPr>
          <p:spPr>
            <a:xfrm flipH="1" flipV="1">
              <a:off x="6807652" y="4655791"/>
              <a:ext cx="2721" cy="33745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894932" y="4193724"/>
              <a:ext cx="73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</p:grpSp>
      <p:sp>
        <p:nvSpPr>
          <p:cNvPr id="30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750" y="57728"/>
            <a:ext cx="5410200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ตัวต้านทานเปลี่ยนค่าตามแสง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79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09600" y="689428"/>
            <a:ext cx="8241120" cy="113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b="1" u="sng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sz="2400" u="sng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โปรแกรมแสดงค่าระดับแสงที่ตกกระทบ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LDR</a:t>
            </a:r>
            <a:endParaRPr lang="th-TH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th-TH" sz="20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D1B05-A9FF-4564-9310-9B52FDBA0ADD}"/>
              </a:ext>
            </a:extLst>
          </p:cNvPr>
          <p:cNvSpPr/>
          <p:nvPr/>
        </p:nvSpPr>
        <p:spPr>
          <a:xfrm>
            <a:off x="1524000" y="1828197"/>
            <a:ext cx="53842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en-US" sz="2400" dirty="0" err="1" smtClean="0"/>
              <a:t>LDRValue</a:t>
            </a:r>
            <a:r>
              <a:rPr lang="en-US" sz="2400" dirty="0" smtClean="0"/>
              <a:t> </a:t>
            </a:r>
            <a:r>
              <a:rPr lang="en-US" sz="2400" dirty="0"/>
              <a:t>= 0;  </a:t>
            </a:r>
          </a:p>
          <a:p>
            <a:r>
              <a:rPr lang="en-US" sz="2400" dirty="0"/>
              <a:t>void setup() {</a:t>
            </a:r>
          </a:p>
          <a:p>
            <a:r>
              <a:rPr lang="en-US" sz="2400" dirty="0"/>
              <a:t>   </a:t>
            </a:r>
            <a:r>
              <a:rPr lang="en-US" sz="2400" dirty="0" smtClean="0"/>
              <a:t>	</a:t>
            </a:r>
            <a:r>
              <a:rPr lang="en-US" sz="2400" dirty="0" err="1" smtClean="0"/>
              <a:t>Serial.begin</a:t>
            </a:r>
            <a:r>
              <a:rPr lang="en-US" sz="2400" dirty="0" smtClean="0"/>
              <a:t>(9600</a:t>
            </a:r>
            <a:r>
              <a:rPr lang="en-US" sz="2400" dirty="0"/>
              <a:t>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void loop() {</a:t>
            </a:r>
          </a:p>
          <a:p>
            <a:r>
              <a:rPr lang="en-US" sz="2400" dirty="0"/>
              <a:t>  </a:t>
            </a:r>
            <a:r>
              <a:rPr lang="en-US" sz="2400" dirty="0" smtClean="0"/>
              <a:t>	</a:t>
            </a:r>
            <a:r>
              <a:rPr lang="en-US" sz="2400" dirty="0" err="1" smtClean="0"/>
              <a:t>LDRValue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analogRead</a:t>
            </a:r>
            <a:r>
              <a:rPr lang="en-US" sz="2400" dirty="0"/>
              <a:t>(A0); </a:t>
            </a:r>
          </a:p>
          <a:p>
            <a:r>
              <a:rPr lang="en-US" sz="2400" dirty="0"/>
              <a:t>  </a:t>
            </a:r>
            <a:r>
              <a:rPr lang="en-US" sz="2400" dirty="0" smtClean="0"/>
              <a:t>	</a:t>
            </a:r>
            <a:r>
              <a:rPr lang="en-US" sz="2400" dirty="0" err="1" smtClean="0"/>
              <a:t>Serial.println</a:t>
            </a:r>
            <a:r>
              <a:rPr lang="en-US" sz="2400" dirty="0" smtClean="0"/>
              <a:t>(</a:t>
            </a:r>
            <a:r>
              <a:rPr lang="en-US" sz="2400" dirty="0" err="1" smtClean="0"/>
              <a:t>LDRValue</a:t>
            </a:r>
            <a:r>
              <a:rPr lang="en-US" sz="2400" dirty="0"/>
              <a:t>);</a:t>
            </a:r>
          </a:p>
          <a:p>
            <a:r>
              <a:rPr lang="en-US" sz="2400" dirty="0"/>
              <a:t>  </a:t>
            </a:r>
            <a:r>
              <a:rPr lang="en-US" sz="2400" dirty="0" smtClean="0"/>
              <a:t>	delay(500</a:t>
            </a:r>
            <a:r>
              <a:rPr lang="en-US" sz="2400" dirty="0"/>
              <a:t>);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5755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828800" y="0"/>
            <a:ext cx="5503422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การใช้งานอัลตราโซนิคเซนเซอร์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14400"/>
            <a:ext cx="4476750" cy="293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22483" b="22689"/>
          <a:stretch/>
        </p:blipFill>
        <p:spPr bwMode="auto">
          <a:xfrm>
            <a:off x="685800" y="1600200"/>
            <a:ext cx="3075115" cy="171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5400" y="37338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Specifications: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Working voltage: DC 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Static current: 3 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Working temperature: 0 ~ + 70 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Output way: GPIO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Induction Angle: Less than 15 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Detection range:2 cm to 4 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/>
              <a:t>Detecting precision: 0.3 cm + 1%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Sensor size: Approx. 45 x 20 x 1.6mm</a:t>
            </a:r>
          </a:p>
        </p:txBody>
      </p:sp>
    </p:spTree>
    <p:extLst>
      <p:ext uri="{BB962C8B-B14F-4D97-AF65-F5344CB8AC3E}">
        <p14:creationId xmlns:p14="http://schemas.microsoft.com/office/powerpoint/2010/main" val="3061308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2590800" y="46320"/>
            <a:ext cx="373531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Ultrasonic Module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52600" y="1503213"/>
            <a:ext cx="5192574" cy="2514600"/>
            <a:chOff x="1752600" y="2133600"/>
            <a:chExt cx="5192574" cy="2514600"/>
          </a:xfrm>
        </p:grpSpPr>
        <p:sp>
          <p:nvSpPr>
            <p:cNvPr id="2" name="Rectangle 1"/>
            <p:cNvSpPr/>
            <p:nvPr/>
          </p:nvSpPr>
          <p:spPr>
            <a:xfrm>
              <a:off x="1752600" y="2133600"/>
              <a:ext cx="16002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2590800"/>
              <a:ext cx="685800" cy="1600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3352800" y="2819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352800" y="30480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352800" y="33528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352800" y="3581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62600" y="2590800"/>
              <a:ext cx="6351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FF00"/>
                  </a:solidFill>
                </a:rPr>
                <a:t>Vcc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Trig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Echo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0515" y="2590799"/>
              <a:ext cx="6222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5V</a:t>
              </a:r>
            </a:p>
            <a:p>
              <a:pPr algn="r"/>
              <a:r>
                <a:rPr lang="en-US" dirty="0" smtClean="0"/>
                <a:t>13</a:t>
              </a:r>
              <a:endParaRPr lang="en-US" dirty="0"/>
            </a:p>
            <a:p>
              <a:pPr algn="r"/>
              <a:r>
                <a:rPr lang="en-US" dirty="0" smtClean="0"/>
                <a:t>12</a:t>
              </a:r>
              <a:endParaRPr lang="en-US" dirty="0"/>
            </a:p>
            <a:p>
              <a:pPr algn="r"/>
              <a:r>
                <a:rPr lang="en-US" dirty="0"/>
                <a:t>GND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9200" y="2209800"/>
              <a:ext cx="191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Ultrasonic Module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53473" y="4380447"/>
            <a:ext cx="8437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https://github.com/watisleelapatra/Arduino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72462" y="1133881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2601154" y="5118535"/>
            <a:ext cx="3324941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u</a:t>
            </a:r>
            <a:r>
              <a:rPr lang="en-US" sz="3200" b="1" dirty="0" smtClean="0">
                <a:solidFill>
                  <a:srgbClr val="000000"/>
                </a:solidFill>
                <a:cs typeface="Arial" charset="0"/>
              </a:rPr>
              <a:t>ltrasonic01.ino</a:t>
            </a:r>
            <a:endParaRPr lang="en-US" sz="3200" b="1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320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4724400" y="-12512"/>
            <a:ext cx="373531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Ultrasonic Module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8600" y="1094739"/>
            <a:ext cx="1268061" cy="2334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57794" y="1519150"/>
            <a:ext cx="543455" cy="14854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306661" y="1731356"/>
            <a:ext cx="17511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306661" y="1943561"/>
            <a:ext cx="17511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306661" y="2226502"/>
            <a:ext cx="17511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306661" y="2438708"/>
            <a:ext cx="17511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57794" y="1519150"/>
            <a:ext cx="503337" cy="111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Vcc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Trig</a:t>
            </a:r>
          </a:p>
          <a:p>
            <a:r>
              <a:rPr lang="en-US" dirty="0">
                <a:solidFill>
                  <a:srgbClr val="FFFF00"/>
                </a:solidFill>
              </a:rPr>
              <a:t>Echo</a:t>
            </a:r>
          </a:p>
          <a:p>
            <a:r>
              <a:rPr lang="en-US" dirty="0">
                <a:solidFill>
                  <a:srgbClr val="FFFF00"/>
                </a:solidFill>
              </a:rPr>
              <a:t>GND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4376" y="1519149"/>
            <a:ext cx="622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Vin</a:t>
            </a:r>
            <a:endParaRPr lang="en-US" dirty="0"/>
          </a:p>
          <a:p>
            <a:pPr algn="r"/>
            <a:r>
              <a:rPr lang="en-US" dirty="0" smtClean="0"/>
              <a:t>13</a:t>
            </a:r>
            <a:endParaRPr lang="en-US" dirty="0"/>
          </a:p>
          <a:p>
            <a:pPr algn="r"/>
            <a:r>
              <a:rPr lang="en-US" dirty="0" smtClean="0"/>
              <a:t>12</a:t>
            </a:r>
            <a:endParaRPr lang="en-US" dirty="0"/>
          </a:p>
          <a:p>
            <a:pPr algn="r"/>
            <a:r>
              <a:rPr lang="en-US" dirty="0"/>
              <a:t>GND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35107" y="1165475"/>
            <a:ext cx="1518293" cy="342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Ultrasonic Module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305068"/>
            <a:ext cx="85344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pingPin</a:t>
            </a:r>
            <a:r>
              <a:rPr lang="en-US" sz="1600" dirty="0"/>
              <a:t> = </a:t>
            </a:r>
            <a:r>
              <a:rPr lang="en-US" sz="1600" dirty="0" smtClean="0"/>
              <a:t>13;</a:t>
            </a:r>
            <a:endParaRPr lang="en-US" sz="1600" dirty="0"/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inPin</a:t>
            </a:r>
            <a:r>
              <a:rPr lang="en-US" sz="1600" dirty="0"/>
              <a:t> = </a:t>
            </a:r>
            <a:r>
              <a:rPr lang="en-US" sz="1600" dirty="0" smtClean="0"/>
              <a:t>12;</a:t>
            </a:r>
            <a:endParaRPr lang="en-US" sz="1600" dirty="0"/>
          </a:p>
          <a:p>
            <a:r>
              <a:rPr lang="en-US" sz="1600" dirty="0"/>
              <a:t>void setup()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Serial.begin</a:t>
            </a:r>
            <a:r>
              <a:rPr lang="en-US" sz="1600" dirty="0"/>
              <a:t>(9600); 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void loop() {</a:t>
            </a:r>
          </a:p>
          <a:p>
            <a:r>
              <a:rPr lang="en-US" sz="1600" dirty="0"/>
              <a:t>  long duration, cm;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</a:t>
            </a:r>
            <a:r>
              <a:rPr lang="en-US" sz="1600" dirty="0" err="1"/>
              <a:t>pingPin</a:t>
            </a:r>
            <a:r>
              <a:rPr lang="en-US" sz="1600" dirty="0"/>
              <a:t>, OUTPUT);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pingPin</a:t>
            </a:r>
            <a:r>
              <a:rPr lang="en-US" sz="1600" dirty="0"/>
              <a:t>, LOW);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delayMicroseconds</a:t>
            </a:r>
            <a:r>
              <a:rPr lang="en-US" sz="1600" dirty="0"/>
              <a:t>(2);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pingPin</a:t>
            </a:r>
            <a:r>
              <a:rPr lang="en-US" sz="1600" dirty="0"/>
              <a:t>, HIGH);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delayMicroseconds</a:t>
            </a:r>
            <a:r>
              <a:rPr lang="en-US" sz="1600" dirty="0"/>
              <a:t>(5);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pingPin</a:t>
            </a:r>
            <a:r>
              <a:rPr lang="en-US" sz="1600" dirty="0"/>
              <a:t>, LOW);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</a:t>
            </a:r>
            <a:r>
              <a:rPr lang="en-US" sz="1600" dirty="0" err="1"/>
              <a:t>inPin</a:t>
            </a:r>
            <a:r>
              <a:rPr lang="en-US" sz="1600" dirty="0"/>
              <a:t>, INPUT);</a:t>
            </a:r>
          </a:p>
          <a:p>
            <a:r>
              <a:rPr lang="en-US" sz="1600" dirty="0"/>
              <a:t>  duration = </a:t>
            </a:r>
            <a:r>
              <a:rPr lang="en-US" sz="1600" dirty="0" err="1"/>
              <a:t>pulseIn</a:t>
            </a:r>
            <a:r>
              <a:rPr lang="en-US" sz="1600" dirty="0"/>
              <a:t>(</a:t>
            </a:r>
            <a:r>
              <a:rPr lang="en-US" sz="1600" dirty="0" err="1"/>
              <a:t>inPin</a:t>
            </a:r>
            <a:r>
              <a:rPr lang="en-US" sz="1600" dirty="0"/>
              <a:t>, HIGH);</a:t>
            </a:r>
          </a:p>
          <a:p>
            <a:r>
              <a:rPr lang="en-US" sz="1600" dirty="0"/>
              <a:t>  cm = </a:t>
            </a:r>
            <a:r>
              <a:rPr lang="en-US" sz="1600" dirty="0" err="1"/>
              <a:t>microsecondsToCentimeters</a:t>
            </a:r>
            <a:r>
              <a:rPr lang="en-US" sz="1600" dirty="0"/>
              <a:t>(duration);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(cm);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("cm");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Serial.println</a:t>
            </a:r>
            <a:r>
              <a:rPr lang="en-US" sz="1600" dirty="0"/>
              <a:t>();</a:t>
            </a:r>
          </a:p>
          <a:p>
            <a:r>
              <a:rPr lang="en-US" sz="1600" dirty="0"/>
              <a:t>  delay(500);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long </a:t>
            </a:r>
            <a:r>
              <a:rPr lang="en-US" sz="1600" dirty="0" err="1"/>
              <a:t>microsecondsToCentimeters</a:t>
            </a:r>
            <a:r>
              <a:rPr lang="en-US" sz="1600" dirty="0"/>
              <a:t>(long microseconds)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return microseconds / 29 / 2;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4292" y="685800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70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1828800" y="0"/>
            <a:ext cx="451757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การใช้งานลำโพง </a:t>
            </a:r>
            <a:r>
              <a:rPr 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33" t="20622" r="5267" b="19378"/>
          <a:stretch/>
        </p:blipFill>
        <p:spPr>
          <a:xfrm>
            <a:off x="2895600" y="852014"/>
            <a:ext cx="331893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0667" t="9166" r="13333" b="6263"/>
          <a:stretch/>
        </p:blipFill>
        <p:spPr>
          <a:xfrm>
            <a:off x="2362200" y="3505200"/>
            <a:ext cx="4343400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57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2839681" y="76329"/>
            <a:ext cx="4488721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Arduino Uno </a:t>
            </a:r>
            <a:r>
              <a:rPr lang="en-US" sz="2500" dirty="0">
                <a:solidFill>
                  <a:srgbClr val="000000"/>
                </a:solidFill>
                <a:cs typeface="Arial" charset="0"/>
              </a:rPr>
              <a:t>(Revision 3)</a:t>
            </a: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685440" y="1143480"/>
            <a:ext cx="8306160" cy="3170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The Arduino Uno is a microcontroller board based on the Atmel ATmega328.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000" dirty="0">
              <a:solidFill>
                <a:srgbClr val="000000"/>
              </a:solidFill>
              <a:cs typeface="Arial" charset="0"/>
            </a:endParaRPr>
          </a:p>
          <a:p>
            <a:pPr>
              <a:buFont typeface="Arial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 8-bit microcontroller, 32KB program memory, 2KB RAM  </a:t>
            </a:r>
          </a:p>
          <a:p>
            <a:pPr>
              <a:buFont typeface="Arial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 14 digital input/output pins </a:t>
            </a:r>
          </a:p>
          <a:p>
            <a:pPr>
              <a:buFont typeface="Arial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 6 PWM outputs (shared with Digital I/O) </a:t>
            </a:r>
          </a:p>
          <a:p>
            <a:pPr>
              <a:buFont typeface="Arial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 6 analog inputs, </a:t>
            </a:r>
          </a:p>
          <a:p>
            <a:pPr>
              <a:buFont typeface="Arial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 1 UARTs (hardware serial ports) </a:t>
            </a:r>
          </a:p>
          <a:p>
            <a:pPr>
              <a:buFont typeface="Arial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 16 MHz crystal oscillator </a:t>
            </a:r>
          </a:p>
          <a:p>
            <a:pPr>
              <a:buFont typeface="Arial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 USB connection</a:t>
            </a:r>
          </a:p>
          <a:p>
            <a:pPr>
              <a:buFont typeface="Arial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 Power jack </a:t>
            </a:r>
          </a:p>
        </p:txBody>
      </p:sp>
      <p:pic>
        <p:nvPicPr>
          <p:cNvPr id="6148" name="Picture 6" descr="Uno R3 CE05629 (Feature image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t="18706" r="7153" b="20341"/>
          <a:stretch>
            <a:fillRect/>
          </a:stretch>
        </p:blipFill>
        <p:spPr bwMode="auto">
          <a:xfrm>
            <a:off x="4848480" y="3636382"/>
            <a:ext cx="3679200" cy="256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30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419600" y="2618739"/>
            <a:ext cx="4185018" cy="2334261"/>
            <a:chOff x="4253866" y="1472899"/>
            <a:chExt cx="4185018" cy="2334261"/>
          </a:xfrm>
        </p:grpSpPr>
        <p:sp>
          <p:nvSpPr>
            <p:cNvPr id="2" name="Rectangle 1"/>
            <p:cNvSpPr/>
            <p:nvPr/>
          </p:nvSpPr>
          <p:spPr>
            <a:xfrm>
              <a:off x="4253866" y="1472899"/>
              <a:ext cx="1268061" cy="23342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273060" y="1897310"/>
              <a:ext cx="543455" cy="14854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5521927" y="2321721"/>
              <a:ext cx="1751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21927" y="2816868"/>
              <a:ext cx="1751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273060" y="1897310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 smtClean="0">
                  <a:solidFill>
                    <a:srgbClr val="FFFF00"/>
                  </a:solidFill>
                </a:rPr>
                <a:t>+</a:t>
              </a:r>
              <a:endParaRPr lang="en-US" dirty="0">
                <a:solidFill>
                  <a:srgbClr val="FFFF00"/>
                </a:solidFill>
              </a:endParaRPr>
            </a:p>
            <a:p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GND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09578" y="1817139"/>
              <a:ext cx="6222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dirty="0"/>
            </a:p>
            <a:p>
              <a:pPr algn="r"/>
              <a:r>
                <a:rPr lang="en-US" dirty="0" smtClean="0"/>
                <a:t>5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GND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50372" y="1543635"/>
              <a:ext cx="1588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Buzzer </a:t>
              </a:r>
              <a:r>
                <a:rPr lang="en-US" dirty="0"/>
                <a:t>Module</a:t>
              </a:r>
            </a:p>
          </p:txBody>
        </p:sp>
      </p:grpSp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2438400" y="-4579"/>
            <a:ext cx="4517575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การใช้งานลำโพง </a:t>
            </a:r>
            <a:r>
              <a:rPr lang="en-US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738" y="904000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pinTone</a:t>
            </a:r>
            <a:r>
              <a:rPr lang="en-US" sz="2400" dirty="0"/>
              <a:t> = 5;</a:t>
            </a:r>
          </a:p>
          <a:p>
            <a:r>
              <a:rPr lang="en-US" sz="2400" dirty="0"/>
              <a:t>void setup()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pinMode</a:t>
            </a:r>
            <a:r>
              <a:rPr lang="en-US" sz="2400" dirty="0"/>
              <a:t>(</a:t>
            </a:r>
            <a:r>
              <a:rPr lang="en-US" sz="2400" dirty="0" err="1"/>
              <a:t>pinTone</a:t>
            </a:r>
            <a:r>
              <a:rPr lang="en-US" sz="2400" dirty="0"/>
              <a:t>, OUTPUT);  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/>
              <a:t>void loop() {</a:t>
            </a:r>
          </a:p>
          <a:p>
            <a:r>
              <a:rPr lang="en-US" sz="2400" dirty="0"/>
              <a:t>  tone(</a:t>
            </a:r>
            <a:r>
              <a:rPr lang="en-US" sz="2400" dirty="0" err="1"/>
              <a:t>pinTone</a:t>
            </a:r>
            <a:r>
              <a:rPr lang="en-US" sz="2400" dirty="0"/>
              <a:t>, 1000);</a:t>
            </a:r>
          </a:p>
          <a:p>
            <a:r>
              <a:rPr lang="en-US" sz="2400" dirty="0"/>
              <a:t>  delay(1000);</a:t>
            </a:r>
          </a:p>
          <a:p>
            <a:r>
              <a:rPr lang="en-US" sz="2400" dirty="0"/>
              <a:t>  tone(</a:t>
            </a:r>
            <a:r>
              <a:rPr lang="en-US" sz="2400" dirty="0" err="1"/>
              <a:t>pinTone</a:t>
            </a:r>
            <a:r>
              <a:rPr lang="en-US" sz="2400" dirty="0"/>
              <a:t>, 2000);</a:t>
            </a:r>
          </a:p>
          <a:p>
            <a:r>
              <a:rPr lang="en-US" sz="2400" dirty="0"/>
              <a:t>  delay(1000);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6974" y="2221468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4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951008"/>
            <a:ext cx="2994253" cy="3001991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762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1127" y="2167618"/>
            <a:ext cx="3892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วัดอุณหภูมิในช่วง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0-50 </a:t>
            </a:r>
            <a:r>
              <a:rPr lang="en-US" sz="3600" baseline="30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วัดความชื้นในช่วง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20-95%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ทำงานที่แรงดัน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3.3V-5V</a:t>
            </a:r>
          </a:p>
        </p:txBody>
      </p:sp>
    </p:spTree>
    <p:extLst>
      <p:ext uri="{BB962C8B-B14F-4D97-AF65-F5344CB8AC3E}">
        <p14:creationId xmlns:p14="http://schemas.microsoft.com/office/powerpoint/2010/main" val="33892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914400"/>
            <a:ext cx="2133600" cy="2139113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358" y="152400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292190"/>
            <a:ext cx="4731613" cy="26750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2200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46586" y="3222735"/>
            <a:ext cx="1752600" cy="289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19600" y="3913790"/>
            <a:ext cx="685800" cy="658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92063" y="370153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73747" y="2690594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23509" y="4387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2290" y="4879426"/>
            <a:ext cx="61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7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18CB9956-BF73-42E2-80FC-97810DA0C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087" y="72119"/>
            <a:ext cx="5178627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8577" tIns="34289" rIns="68577" bIns="34289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เซนเซอร์อุณหภูมิและความชื้น (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DHT11)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721" y="886951"/>
            <a:ext cx="654217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27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SimpleDHT</a:t>
            </a:r>
            <a:endParaRPr lang="en-US" sz="27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ไปที่เมนู 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Include Library  Manage Libraries…</a:t>
            </a:r>
            <a:endParaRPr lang="en-US" sz="27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พิมพ์ </a:t>
            </a:r>
            <a:r>
              <a:rPr lang="en-US" sz="27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SimpleDHT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ในช่องค้นหา</a:t>
            </a:r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จากนั้นกดปุ่มติดตั้ง</a:t>
            </a:r>
            <a:endParaRPr lang="en-US" sz="27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34" y="2417365"/>
            <a:ext cx="6921932" cy="39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9878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 smtClean="0">
                <a:solidFill>
                  <a:srgbClr val="000000"/>
                </a:solidFill>
                <a:cs typeface="Arial" charset="0"/>
              </a:rPr>
              <a:t>LCD Display</a:t>
            </a:r>
            <a:endParaRPr lang="en-US" sz="3200" b="1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6" b="30667"/>
          <a:stretch/>
        </p:blipFill>
        <p:spPr>
          <a:xfrm>
            <a:off x="2075861" y="693968"/>
            <a:ext cx="4992278" cy="2197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062" y="3127799"/>
            <a:ext cx="830387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เป็นอุปกรณ์แสดงผลอักขระ (ภาษาอังกฤษ) และตัวเลขแบบ 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dot matrix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แสดงผลได้ 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บรรทัด 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16 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ตัวอักษรในแต่ละบรรทัด (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16x2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มีแสงไฟส่องสว่างด้านหลัง (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option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สำหรับมองในแสงน้อย</a:t>
            </a:r>
            <a:endParaRPr lang="en-US" sz="3200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39269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9878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 smtClean="0">
                <a:solidFill>
                  <a:srgbClr val="000000"/>
                </a:solidFill>
                <a:cs typeface="Arial" charset="0"/>
              </a:rPr>
              <a:t>LCD Display</a:t>
            </a:r>
            <a:endParaRPr lang="en-US" sz="32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8721" y="898404"/>
            <a:ext cx="75424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ดาวน์โหลด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LiquidCrystal_i2c.zip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จาก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https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://github.com/watisleelapatra/Arduino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ไป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ที่เมนู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Include Library  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Add .ZIP Library…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</a:t>
            </a:r>
            <a:endParaRPr lang="en-US" sz="3200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ดาวน์โหลด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LCD-</a:t>
            </a:r>
            <a:r>
              <a:rPr lang="en-US" sz="3200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test.ino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เพื่อทดสอบ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37139" y="3985985"/>
            <a:ext cx="1268061" cy="2334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56333" y="4410396"/>
            <a:ext cx="543455" cy="14854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505200" y="4622602"/>
            <a:ext cx="17511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05200" y="4834807"/>
            <a:ext cx="17511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505200" y="5117748"/>
            <a:ext cx="17511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505200" y="5329954"/>
            <a:ext cx="17511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56333" y="4410396"/>
            <a:ext cx="635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Vcc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SDA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SCL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GND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2915" y="4410395"/>
            <a:ext cx="622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5V</a:t>
            </a:r>
            <a:endParaRPr lang="en-US" dirty="0"/>
          </a:p>
          <a:p>
            <a:pPr algn="r"/>
            <a:r>
              <a:rPr lang="en-US" dirty="0" smtClean="0"/>
              <a:t>SDA</a:t>
            </a:r>
            <a:endParaRPr lang="en-US" dirty="0"/>
          </a:p>
          <a:p>
            <a:pPr algn="r"/>
            <a:r>
              <a:rPr lang="en-US" dirty="0" smtClean="0"/>
              <a:t>SCL</a:t>
            </a:r>
            <a:endParaRPr lang="en-US" dirty="0"/>
          </a:p>
          <a:p>
            <a:pPr algn="r"/>
            <a:r>
              <a:rPr lang="en-US" dirty="0"/>
              <a:t>GND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33646" y="4056721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LCD </a:t>
            </a:r>
            <a:r>
              <a:rPr lang="en-US" dirty="0"/>
              <a:t>Module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2831" y="3577046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713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98780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 smtClean="0">
                <a:solidFill>
                  <a:srgbClr val="000000"/>
                </a:solidFill>
                <a:cs typeface="Arial" charset="0"/>
              </a:rPr>
              <a:t>LCD Display</a:t>
            </a:r>
            <a:endParaRPr lang="en-US" sz="32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7687" y="593124"/>
            <a:ext cx="813380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#include &lt;</a:t>
            </a:r>
            <a:r>
              <a:rPr lang="en-US" sz="2400" dirty="0" err="1"/>
              <a:t>Wire.h</a:t>
            </a:r>
            <a:r>
              <a:rPr lang="en-US" sz="2400" dirty="0"/>
              <a:t>&gt;</a:t>
            </a:r>
          </a:p>
          <a:p>
            <a:r>
              <a:rPr lang="en-US" sz="2400" dirty="0"/>
              <a:t>#include &lt;LiquidCrystal_I2C.h&gt;</a:t>
            </a:r>
          </a:p>
          <a:p>
            <a:r>
              <a:rPr lang="en-US" sz="2400" dirty="0"/>
              <a:t>LiquidCrystal_I2C </a:t>
            </a:r>
            <a:r>
              <a:rPr lang="en-US" sz="2400" dirty="0" err="1"/>
              <a:t>lcd</a:t>
            </a:r>
            <a:r>
              <a:rPr lang="en-US" sz="2400" dirty="0"/>
              <a:t>(0x27, 16, 2); </a:t>
            </a:r>
          </a:p>
          <a:p>
            <a:r>
              <a:rPr lang="en-US" sz="2400" dirty="0" err="1"/>
              <a:t>i</a:t>
            </a:r>
            <a:r>
              <a:rPr lang="en-US" sz="2400" dirty="0" err="1" smtClean="0"/>
              <a:t>nt</a:t>
            </a:r>
            <a:r>
              <a:rPr lang="en-US" sz="2400" dirty="0" smtClean="0"/>
              <a:t> x;</a:t>
            </a:r>
            <a:endParaRPr lang="en-US" sz="2400" dirty="0"/>
          </a:p>
          <a:p>
            <a:r>
              <a:rPr lang="en-US" sz="2400" dirty="0"/>
              <a:t>void setup()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lcd.begin</a:t>
            </a:r>
            <a:r>
              <a:rPr lang="en-US" sz="2400" dirty="0"/>
              <a:t>();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lcd.backlight</a:t>
            </a:r>
            <a:r>
              <a:rPr lang="en-US" sz="2400" dirty="0"/>
              <a:t>();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lcd.setCursor</a:t>
            </a:r>
            <a:r>
              <a:rPr lang="en-US" sz="2400" dirty="0"/>
              <a:t>(0, 0); 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lcd.print</a:t>
            </a:r>
            <a:r>
              <a:rPr lang="en-US" sz="2400" dirty="0"/>
              <a:t>("13 / 7 = "); 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lcd.setCursor</a:t>
            </a:r>
            <a:r>
              <a:rPr lang="en-US" sz="2400" dirty="0"/>
              <a:t>(10, 0);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x = 13.0/7;</a:t>
            </a:r>
            <a:endParaRPr lang="en-US" sz="2400" dirty="0"/>
          </a:p>
          <a:p>
            <a:r>
              <a:rPr lang="en-US" sz="2400" dirty="0"/>
              <a:t>  </a:t>
            </a:r>
            <a:r>
              <a:rPr lang="en-US" sz="2400" dirty="0" err="1" smtClean="0"/>
              <a:t>lcd.print</a:t>
            </a:r>
            <a:r>
              <a:rPr lang="en-US" sz="2400" dirty="0" smtClean="0"/>
              <a:t>(x); </a:t>
            </a:r>
            <a:endParaRPr lang="en-US" sz="2400" dirty="0"/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void loop() { 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360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2041" y="2530271"/>
            <a:ext cx="4693920" cy="7562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743200" y="-32843"/>
            <a:ext cx="199124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แบบฝึกหัด</a:t>
            </a:r>
            <a:endParaRPr lang="en-US" sz="4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51440" y="874459"/>
            <a:ext cx="8241120" cy="255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400" u="sng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โปรแกรม</a:t>
            </a:r>
            <a:r>
              <a:rPr lang="th-TH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ที่ได้จาก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Ultrasonic Sensor 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บน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จอ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LCD 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โดยให้แสดงผลดังนี้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4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4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en-US" sz="24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Distance:  12 cm</a:t>
            </a:r>
            <a:endParaRPr lang="en-US" sz="2400" dirty="0" smtClean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endParaRPr lang="th-TH" sz="2000" dirty="0">
              <a:solidFill>
                <a:srgbClr val="000000"/>
              </a:solidFill>
              <a:latin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0366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13331" r="4266" b="7963"/>
          <a:stretch/>
        </p:blipFill>
        <p:spPr bwMode="auto">
          <a:xfrm>
            <a:off x="838200" y="838200"/>
            <a:ext cx="3109749" cy="290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2400"/>
            <a:ext cx="57150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14800" y="827690"/>
            <a:ext cx="510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Specification: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No load speed: 0.12 seconds / 60 degrees (4.8V)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Stall Torque: 1.6 </a:t>
            </a:r>
            <a:r>
              <a:rPr lang="en-US" dirty="0" err="1"/>
              <a:t>kg</a:t>
            </a:r>
            <a:r>
              <a:rPr lang="en-US" dirty="0" err="1">
                <a:sym typeface="Symbol"/>
              </a:rPr>
              <a:t></a:t>
            </a:r>
            <a:r>
              <a:rPr lang="en-US" dirty="0" err="1"/>
              <a:t>cm</a:t>
            </a:r>
            <a:r>
              <a:rPr lang="en-US"/>
              <a:t> (0.15 Nm) @4.8V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temperature: -30 ~  +60 degrees Celsius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voltage: 4.8V-6V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Working current: less than 500mA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Weight: 9 grams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92333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r="15717"/>
          <a:stretch/>
        </p:blipFill>
        <p:spPr bwMode="auto">
          <a:xfrm>
            <a:off x="2209800" y="990600"/>
            <a:ext cx="456937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756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1329121" y="87850"/>
            <a:ext cx="581119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Arduino Uno R3 Pin Diagram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2083681" y="805046"/>
            <a:ext cx="5416859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b="1">
                <a:solidFill>
                  <a:srgbClr val="FF0000"/>
                </a:solidFill>
              </a:rPr>
              <a:t>* Digital I/O pin 13 is connected to onboard LED</a:t>
            </a:r>
          </a:p>
        </p:txBody>
      </p:sp>
      <p:pic>
        <p:nvPicPr>
          <p:cNvPr id="7172" name="Picture 8" descr="Dhared From Dli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81" y="1216929"/>
            <a:ext cx="7541280" cy="529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3929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2013" y="1647201"/>
            <a:ext cx="16002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12013" y="2104401"/>
            <a:ext cx="794000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806013" y="2270391"/>
            <a:ext cx="73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02213" y="2561601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802213" y="2866401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2013" y="2104401"/>
            <a:ext cx="86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     Red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Orange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Brown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9862" y="2104400"/>
            <a:ext cx="622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dirty="0"/>
          </a:p>
          <a:p>
            <a:pPr algn="r"/>
            <a:r>
              <a:rPr lang="en-US" dirty="0" smtClean="0"/>
              <a:t>9</a:t>
            </a:r>
          </a:p>
          <a:p>
            <a:pPr algn="r"/>
            <a:r>
              <a:rPr lang="en-US" dirty="0"/>
              <a:t>GND</a:t>
            </a:r>
          </a:p>
          <a:p>
            <a:pPr algn="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89338" y="1281690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73851" y="1723401"/>
            <a:ext cx="13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Servo Motor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36013" y="1965591"/>
            <a:ext cx="1212601" cy="2170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61998" y="1563993"/>
            <a:ext cx="145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896063" y="2878240"/>
            <a:ext cx="11050" cy="1096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896063" y="3975129"/>
            <a:ext cx="2639950" cy="21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00071" y="210440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20028" y="3743788"/>
            <a:ext cx="622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72899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2576338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Servo Motor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685800"/>
            <a:ext cx="4572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#include &lt;</a:t>
            </a:r>
            <a:r>
              <a:rPr lang="en-US" sz="2800" dirty="0" err="1"/>
              <a:t>Servo.h</a:t>
            </a:r>
            <a:r>
              <a:rPr lang="en-US" sz="2800" dirty="0"/>
              <a:t>&gt; </a:t>
            </a:r>
          </a:p>
          <a:p>
            <a:r>
              <a:rPr lang="en-US" sz="2800" dirty="0"/>
              <a:t>Servo </a:t>
            </a:r>
            <a:r>
              <a:rPr lang="en-US" sz="2800" dirty="0" err="1"/>
              <a:t>myservo</a:t>
            </a:r>
            <a:r>
              <a:rPr lang="en-US" sz="2800" dirty="0"/>
              <a:t>;   </a:t>
            </a:r>
          </a:p>
          <a:p>
            <a:r>
              <a:rPr lang="en-US" sz="2800" dirty="0"/>
              <a:t>void setup() </a:t>
            </a:r>
          </a:p>
          <a:p>
            <a:r>
              <a:rPr lang="en-US" sz="2800" dirty="0"/>
              <a:t>{ </a:t>
            </a:r>
          </a:p>
          <a:p>
            <a:r>
              <a:rPr lang="en-US" sz="2800" dirty="0"/>
              <a:t>  </a:t>
            </a:r>
            <a:r>
              <a:rPr lang="en-US" sz="2800" dirty="0" err="1" smtClean="0"/>
              <a:t>myservo.attach</a:t>
            </a:r>
            <a:r>
              <a:rPr lang="en-US" sz="2800" dirty="0" smtClean="0"/>
              <a:t>(9); </a:t>
            </a:r>
            <a:endParaRPr lang="en-US" sz="2800" dirty="0"/>
          </a:p>
          <a:p>
            <a:r>
              <a:rPr lang="en-US" sz="2800" dirty="0"/>
              <a:t>} </a:t>
            </a:r>
          </a:p>
          <a:p>
            <a:r>
              <a:rPr lang="en-US" sz="2800" dirty="0"/>
              <a:t>void loop() </a:t>
            </a:r>
          </a:p>
          <a:p>
            <a:r>
              <a:rPr lang="en-US" sz="2800" dirty="0"/>
              <a:t>{       </a:t>
            </a:r>
            <a:r>
              <a:rPr lang="en-US" sz="2800" dirty="0" err="1"/>
              <a:t>myservo.write</a:t>
            </a:r>
            <a:r>
              <a:rPr lang="en-US" sz="2800" dirty="0"/>
              <a:t>(0); </a:t>
            </a:r>
          </a:p>
          <a:p>
            <a:r>
              <a:rPr lang="en-US" sz="2800" dirty="0"/>
              <a:t>        delay(1000);      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myservo.write</a:t>
            </a:r>
            <a:r>
              <a:rPr lang="en-US" sz="2800" dirty="0"/>
              <a:t>(90); </a:t>
            </a:r>
          </a:p>
          <a:p>
            <a:r>
              <a:rPr lang="en-US" sz="2800" dirty="0"/>
              <a:t>        delay(1000);      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myservo.write</a:t>
            </a:r>
            <a:r>
              <a:rPr lang="en-US" sz="2800" dirty="0"/>
              <a:t>(300); </a:t>
            </a:r>
          </a:p>
          <a:p>
            <a:r>
              <a:rPr lang="en-US" sz="2800" dirty="0"/>
              <a:t>        delay(1000);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650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15000" y="1515132"/>
            <a:ext cx="2133600" cy="2142468"/>
            <a:chOff x="5715000" y="2173671"/>
            <a:chExt cx="1885950" cy="188726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174985"/>
              <a:ext cx="1885950" cy="188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35144" b="69767"/>
            <a:stretch/>
          </p:blipFill>
          <p:spPr bwMode="auto">
            <a:xfrm>
              <a:off x="6172200" y="2173671"/>
              <a:ext cx="796158" cy="570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785655"/>
            <a:ext cx="3028950" cy="273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3" b="1648"/>
          <a:stretch/>
        </p:blipFill>
        <p:spPr bwMode="auto">
          <a:xfrm>
            <a:off x="1397000" y="3519651"/>
            <a:ext cx="3928478" cy="297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152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505200" y="8353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2600" y="1503213"/>
            <a:ext cx="5559020" cy="2514600"/>
            <a:chOff x="1752600" y="2133600"/>
            <a:chExt cx="5559020" cy="2514600"/>
          </a:xfrm>
        </p:grpSpPr>
        <p:sp>
          <p:nvSpPr>
            <p:cNvPr id="9" name="Rectangle 8"/>
            <p:cNvSpPr/>
            <p:nvPr/>
          </p:nvSpPr>
          <p:spPr>
            <a:xfrm>
              <a:off x="1752600" y="2133600"/>
              <a:ext cx="1600200" cy="2514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62600" y="2590799"/>
              <a:ext cx="685800" cy="19652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3352800" y="2819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352800" y="30480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352800" y="33528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0" y="3581400"/>
              <a:ext cx="220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62600" y="2590800"/>
              <a:ext cx="622286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IN1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 smtClean="0">
                  <a:solidFill>
                    <a:srgbClr val="FFFF00"/>
                  </a:solidFill>
                </a:rPr>
                <a:t>IN2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 smtClean="0">
                  <a:solidFill>
                    <a:srgbClr val="FFFF00"/>
                  </a:solidFill>
                </a:rPr>
                <a:t>IN3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 smtClean="0">
                  <a:solidFill>
                    <a:srgbClr val="FFFF00"/>
                  </a:solidFill>
                </a:rPr>
                <a:t>IN4</a:t>
              </a:r>
            </a:p>
            <a:p>
              <a:r>
                <a:rPr lang="en-US" dirty="0" smtClean="0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dirty="0" smtClean="0">
                  <a:solidFill>
                    <a:srgbClr val="FFFF00"/>
                  </a:solidFill>
                </a:rPr>
                <a:t>5V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30450" y="2590799"/>
              <a:ext cx="62235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8</a:t>
              </a:r>
            </a:p>
            <a:p>
              <a:pPr algn="r"/>
              <a:r>
                <a:rPr lang="en-US" dirty="0" smtClean="0"/>
                <a:t>9</a:t>
              </a:r>
              <a:endParaRPr lang="en-US" dirty="0"/>
            </a:p>
            <a:p>
              <a:pPr algn="r"/>
              <a:r>
                <a:rPr lang="en-US" dirty="0" smtClean="0"/>
                <a:t>10</a:t>
              </a:r>
              <a:endParaRPr lang="en-US" dirty="0"/>
            </a:p>
            <a:p>
              <a:pPr algn="r"/>
              <a:r>
                <a:rPr lang="en-US" dirty="0" smtClean="0"/>
                <a:t>11</a:t>
              </a:r>
            </a:p>
            <a:p>
              <a:pPr algn="r"/>
              <a:r>
                <a:rPr lang="en-US" dirty="0" smtClean="0"/>
                <a:t>GND</a:t>
              </a:r>
            </a:p>
            <a:p>
              <a:pPr algn="r"/>
              <a:r>
                <a:rPr lang="en-US" dirty="0" smtClean="0"/>
                <a:t>5V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9200" y="2209800"/>
              <a:ext cx="2282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Stepping Motor Driver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72462" y="1133881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352800" y="3276833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52800" y="3521199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3473" y="4380447"/>
            <a:ext cx="8437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https://github.com/watisleelapatra/Arduino</a:t>
            </a:r>
          </a:p>
        </p:txBody>
      </p:sp>
      <p:sp>
        <p:nvSpPr>
          <p:cNvPr id="22" name="Text Box 1"/>
          <p:cNvSpPr txBox="1">
            <a:spLocks noChangeArrowheads="1"/>
          </p:cNvSpPr>
          <p:nvPr/>
        </p:nvSpPr>
        <p:spPr bwMode="auto">
          <a:xfrm>
            <a:off x="2166439" y="5123765"/>
            <a:ext cx="5373579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 smtClean="0">
                <a:solidFill>
                  <a:srgbClr val="000000"/>
                </a:solidFill>
                <a:cs typeface="Arial" charset="0"/>
              </a:rPr>
              <a:t>SteppingMotor-1Phase.ino</a:t>
            </a:r>
            <a:endParaRPr lang="en-US" sz="3200" b="1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959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200400" y="-5495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9342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445423"/>
              </p:ext>
            </p:extLst>
          </p:nvPr>
        </p:nvGraphicFramePr>
        <p:xfrm>
          <a:off x="1295400" y="4419600"/>
          <a:ext cx="315610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Packager Shell Object" showAsIcon="1" r:id="rId5" imgW="1522080" imgH="477360" progId="Package">
                  <p:embed/>
                </p:oleObj>
              </mc:Choice>
              <mc:Fallback>
                <p:oleObj name="Packager Shell Object" showAsIcon="1" r:id="rId5" imgW="152208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5400" y="4419600"/>
                        <a:ext cx="315610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30486"/>
              </p:ext>
            </p:extLst>
          </p:nvPr>
        </p:nvGraphicFramePr>
        <p:xfrm>
          <a:off x="5181600" y="4419600"/>
          <a:ext cx="315610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Packager Shell Object" showAsIcon="1" r:id="rId7" imgW="1522080" imgH="477360" progId="Package">
                  <p:embed/>
                </p:oleObj>
              </mc:Choice>
              <mc:Fallback>
                <p:oleObj name="Packager Shell Object" showAsIcon="1" r:id="rId7" imgW="152208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81600" y="4419600"/>
                        <a:ext cx="315610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906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200400" y="-5495"/>
            <a:ext cx="3188685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 dirty="0">
                <a:solidFill>
                  <a:srgbClr val="000000"/>
                </a:solidFill>
                <a:cs typeface="Arial" charset="0"/>
              </a:rPr>
              <a:t>Stepping Motor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6973874" cy="40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486009"/>
              </p:ext>
            </p:extLst>
          </p:nvPr>
        </p:nvGraphicFramePr>
        <p:xfrm>
          <a:off x="3200400" y="5181599"/>
          <a:ext cx="3217617" cy="95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Packager Shell Object" showAsIcon="1" r:id="rId5" imgW="1601640" imgH="477360" progId="Package">
                  <p:embed/>
                </p:oleObj>
              </mc:Choice>
              <mc:Fallback>
                <p:oleObj name="Packager Shell Object" showAsIcon="1" r:id="rId5" imgW="1601640" imgH="477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5181599"/>
                        <a:ext cx="3217617" cy="95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7654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2682721" y="87850"/>
            <a:ext cx="3190289" cy="58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sz="3200" b="1">
                <a:solidFill>
                  <a:srgbClr val="000000"/>
                </a:solidFill>
                <a:cs typeface="Arial" charset="0"/>
              </a:rPr>
              <a:t>Pin Description</a:t>
            </a: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456481" y="990824"/>
            <a:ext cx="8458560" cy="501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000" b="1">
                <a:solidFill>
                  <a:srgbClr val="000000"/>
                </a:solidFill>
                <a:cs typeface="Arial" charset="0"/>
              </a:rPr>
              <a:t>5V &amp; 3.3V 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These pins are used to provide regulated 5V and 3.3V output. Maximum current is </a:t>
            </a:r>
            <a:r>
              <a:rPr lang="en-US" sz="2000" b="1" u="sng">
                <a:solidFill>
                  <a:srgbClr val="000000"/>
                </a:solidFill>
                <a:cs typeface="Arial" charset="0"/>
              </a:rPr>
              <a:t>50mA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.</a:t>
            </a:r>
          </a:p>
          <a:p>
            <a:pPr marL="283685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000" b="1">
                <a:solidFill>
                  <a:srgbClr val="000000"/>
                </a:solidFill>
                <a:cs typeface="Arial" charset="0"/>
              </a:rPr>
              <a:t>GND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There are 5 ground pins available on the board.</a:t>
            </a:r>
          </a:p>
          <a:p>
            <a:pPr marL="283685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000" b="1">
                <a:solidFill>
                  <a:srgbClr val="000000"/>
                </a:solidFill>
                <a:cs typeface="Arial" charset="0"/>
              </a:rPr>
              <a:t>Reset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Setting this pin to LOW will reset the board.</a:t>
            </a:r>
          </a:p>
          <a:p>
            <a:pPr marL="283685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000" b="1">
                <a:solidFill>
                  <a:srgbClr val="000000"/>
                </a:solidFill>
                <a:cs typeface="Arial" charset="0"/>
              </a:rPr>
              <a:t>Vin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It is the input voltage supplied to the board which ranges from 7V to 20V.</a:t>
            </a:r>
          </a:p>
          <a:p>
            <a:pPr marL="283685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000" b="1">
                <a:solidFill>
                  <a:srgbClr val="000000"/>
                </a:solidFill>
                <a:cs typeface="Arial" charset="0"/>
              </a:rPr>
              <a:t>Serial Communication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RXD and TXD are transmission pins used to receive and transmit serial data, respectively.</a:t>
            </a:r>
          </a:p>
          <a:p>
            <a:pPr marL="283685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000" b="1">
                <a:solidFill>
                  <a:srgbClr val="000000"/>
                </a:solidFill>
                <a:cs typeface="Arial" charset="0"/>
              </a:rPr>
              <a:t>LED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This board comes with built-in LED connected to digital pin 13.</a:t>
            </a:r>
          </a:p>
          <a:p>
            <a:pPr marL="283685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</a:pPr>
            <a:r>
              <a:rPr lang="en-US" sz="2000" b="1">
                <a:solidFill>
                  <a:srgbClr val="000000"/>
                </a:solidFill>
                <a:cs typeface="Arial" charset="0"/>
              </a:rPr>
              <a:t>Analog Pins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There are 6 analog pins incorporated on the board labeled as A0 to A5. These pins can measure from ground (0V) to 5V.</a:t>
            </a:r>
          </a:p>
        </p:txBody>
      </p:sp>
    </p:spTree>
    <p:extLst>
      <p:ext uri="{BB962C8B-B14F-4D97-AF65-F5344CB8AC3E}">
        <p14:creationId xmlns:p14="http://schemas.microsoft.com/office/powerpoint/2010/main" val="1608224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85800"/>
          </a:xfrm>
        </p:spPr>
        <p:txBody>
          <a:bodyPr>
            <a:noAutofit/>
          </a:bodyPr>
          <a:lstStyle/>
          <a:p>
            <a:r>
              <a:rPr lang="th-T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ซอฟต์แวร์สำหรับพัฒนา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762000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H Sarabun New" pitchFamily="34" charset="-34"/>
                <a:cs typeface="TH Sarabun New" pitchFamily="34" charset="-34"/>
              </a:rPr>
              <a:t>Arduino IDE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ใช้สำหรับการเขียนและแปลโปรแกรมภาษา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C</a:t>
            </a: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 และเขียนลง </a:t>
            </a:r>
            <a:r>
              <a:rPr lang="en-US" sz="3200" dirty="0">
                <a:latin typeface="TH Sarabun New" pitchFamily="34" charset="-34"/>
                <a:cs typeface="TH Sarabun New" pitchFamily="34" charset="-34"/>
              </a:rPr>
              <a:t>Node MCU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ดาวน์โหลดได้จาก </a:t>
            </a:r>
            <a:r>
              <a:rPr lang="en-US" sz="3200" dirty="0">
                <a:latin typeface="TH Sarabun New" pitchFamily="34" charset="-34"/>
                <a:cs typeface="TH Sarabun New" pitchFamily="34" charset="-34"/>
                <a:hlinkClick r:id="rId2"/>
              </a:rPr>
              <a:t>arduino.cc/en/Main/Software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F1A6-CD67-481D-AC4C-F9799933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44" y="2971800"/>
            <a:ext cx="4248911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304800" y="3810000"/>
            <a:ext cx="8228160" cy="231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798" rIns="0" bIns="0"/>
          <a:lstStyle>
            <a:lvl1pPr marL="430213" indent="-323850"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marL="106363" indent="0" eaLnBrk="1">
              <a:spcBef>
                <a:spcPts val="1293"/>
              </a:spcBef>
              <a:buSzPct val="45000"/>
            </a:pP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หน้าที่ของ </a:t>
            </a:r>
            <a:r>
              <a:rPr lang="en-US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เขียนและแก้ไขโปรแกรม</a:t>
            </a: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แปลโปรแกรมให้เป็นภาษาเครื่อง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>
              <a:spcBef>
                <a:spcPts val="1293"/>
              </a:spcBef>
              <a:buSzPct val="45000"/>
              <a:buFont typeface="Wingdings" pitchFamily="2" charset="2"/>
              <a:buChar char=""/>
            </a:pPr>
            <a:r>
              <a:rPr lang="th-TH" sz="36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ส่งโปรแกรมที่แปลแล้วเข้าบอร์ด</a:t>
            </a:r>
            <a:endParaRPr lang="en-US" sz="36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762000"/>
            <a:ext cx="5184000" cy="442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2660818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1524000" y="83504"/>
            <a:ext cx="6465223" cy="8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การเขียนโปรแกรมด้วย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Arduino</a:t>
            </a:r>
            <a:r>
              <a:rPr lang="th-TH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IDE</a:t>
            </a:r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941700" y="2590800"/>
            <a:ext cx="7336799" cy="3453121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setup()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คำสั่งในนี้จะทำงาน </a:t>
            </a:r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th-TH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ครั้ง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loop() {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// </a:t>
            </a:r>
            <a:r>
              <a:rPr lang="th-TH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คำสั่งในนี้จะทำงานวนซ้ำ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04800" y="914497"/>
            <a:ext cx="8610600" cy="206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 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เพื่อเขียนโปรแกรม หรือ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code 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‘</a:t>
            </a:r>
            <a:r>
              <a:rPr lang="en-US" sz="3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</a:t>
            </a: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’</a:t>
            </a: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 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จะใช้ไวยากรณ์ของภาษา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</a:t>
            </a:r>
            <a:endParaRPr lang="en-US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3685" indent="-283685">
              <a:buFont typeface="Arial" charset="0"/>
              <a:buChar char="•"/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โครงสร้างเริ่มต้นของ 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sketch</a:t>
            </a:r>
            <a:r>
              <a:rPr lang="th-TH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มีดังนี้</a:t>
            </a:r>
            <a:r>
              <a:rPr lang="en-US" sz="32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endParaRPr lang="en-US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124" indent="-283685">
              <a:tabLst>
                <a:tab pos="283685" algn="l"/>
                <a:tab pos="698411" algn="l"/>
                <a:tab pos="1113137" algn="l"/>
                <a:tab pos="1527863" algn="l"/>
                <a:tab pos="1942589" algn="l"/>
                <a:tab pos="2357315" algn="l"/>
                <a:tab pos="2772041" algn="l"/>
                <a:tab pos="3186767" algn="l"/>
                <a:tab pos="3601494" algn="l"/>
                <a:tab pos="4016220" algn="l"/>
                <a:tab pos="4430946" algn="l"/>
                <a:tab pos="4845672" algn="l"/>
                <a:tab pos="5260398" algn="l"/>
                <a:tab pos="5675124" algn="l"/>
                <a:tab pos="6089850" algn="l"/>
                <a:tab pos="6504576" algn="l"/>
                <a:tab pos="6919303" algn="l"/>
                <a:tab pos="7334029" algn="l"/>
                <a:tab pos="7748755" algn="l"/>
                <a:tab pos="8163481" algn="l"/>
                <a:tab pos="8578207" algn="l"/>
              </a:tabLst>
              <a:defRPr/>
            </a:pPr>
            <a:endParaRPr lang="en-US" sz="320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1000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1738</Words>
  <Application>Microsoft Office PowerPoint</Application>
  <PresentationFormat>On-screen Show (4:3)</PresentationFormat>
  <Paragraphs>715</Paragraphs>
  <Slides>55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Arial</vt:lpstr>
      <vt:lpstr>Calibri</vt:lpstr>
      <vt:lpstr>Cordia New</vt:lpstr>
      <vt:lpstr>DejaVu Sans</vt:lpstr>
      <vt:lpstr>Lucida Sans Unicode</vt:lpstr>
      <vt:lpstr>Symbol</vt:lpstr>
      <vt:lpstr>TH Sarabun New</vt:lpstr>
      <vt:lpstr>Times New Roman</vt:lpstr>
      <vt:lpstr>WenQuanYi Micro Hei</vt:lpstr>
      <vt:lpstr>Wingdings</vt:lpstr>
      <vt:lpstr>Wingdings 3</vt:lpstr>
      <vt:lpstr>Office Theme</vt:lpstr>
      <vt:lpstr>Packager Shell Object</vt:lpstr>
      <vt:lpstr> Arduino Workshop   วาธิส ลีลาภัทร ภาควิชาวิศวกรรมคอมพิวเตอร์ คณะวิศวกรรมศาสตร์ มหาวิทยาลัยขอนแก่น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ซอฟต์แวร์สำหรับพัฒนา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 for Biomedical Engineers   Watis Leelapatra Computer Engineering Department KKU</dc:title>
  <dc:creator>Windows User</dc:creator>
  <cp:lastModifiedBy>Watis</cp:lastModifiedBy>
  <cp:revision>140</cp:revision>
  <dcterms:created xsi:type="dcterms:W3CDTF">2020-08-28T13:38:40Z</dcterms:created>
  <dcterms:modified xsi:type="dcterms:W3CDTF">2021-03-23T08:14:24Z</dcterms:modified>
</cp:coreProperties>
</file>